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media/image1.jpeg" ContentType="image/jpeg"/>
  <Override PartName="/ppt/theme/theme2.xml" ContentType="application/vnd.openxmlformats-officedocument.theme+xml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media/image7.jpeg" ContentType="image/jpeg"/>
  <Override PartName="/ppt/media/image8.jpeg" ContentType="image/jpeg"/>
  <Override PartName="/ppt/media/image9.jpeg" ContentType="image/jpeg"/>
  <Override PartName="/ppt/media/image10.jpeg" ContentType="image/jpeg"/>
  <Override PartName="/ppt/media/image11.jpeg" ContentType="image/jpeg"/>
  <Override PartName="/ppt/media/image12.jpeg" ContentType="image/jpeg"/>
  <Override PartName="/ppt/media/image13.jpeg" ContentType="image/jpeg"/>
  <Override PartName="/ppt/media/image14.jpeg" ContentType="image/jpeg"/>
  <Override PartName="/ppt/media/image15.jpeg" ContentType="image/jpeg"/>
  <Override PartName="/ppt/media/image16.jpeg" ContentType="image/jpeg"/>
  <Override PartName="/ppt/media/image17.jpeg" ContentType="image/jpeg"/>
  <Override PartName="/ppt/media/image18.jpeg" ContentType="image/jpeg"/>
  <Override PartName="/ppt/media/image19.jpeg" ContentType="image/jpeg"/>
  <Override PartName="/ppt/media/image20.jpeg" ContentType="image/jpeg"/>
  <Override PartName="/ppt/media/image21.jpeg" ContentType="image/jpeg"/>
  <Override PartName="/ppt/media/image22.jpeg" ContentType="image/jpeg"/>
  <Override PartName="/ppt/media/image23.jpeg" ContentType="image/jpeg"/>
  <Override PartName="/ppt/media/image24.jpeg" ContentType="image/jpeg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</p:sldIdLst>
  <p:sldSz cx="13004800" cy="9753600"/>
  <p:notesSz cx="6858000" cy="9144000"/>
  <p:defaultTextStyle>
    <a:lvl1pPr algn="ctr" defTabSz="584200">
      <a:defRPr sz="3600">
        <a:solidFill>
          <a:srgbClr val="535353"/>
        </a:solidFill>
        <a:latin typeface="+mn-lt"/>
        <a:ea typeface="+mn-ea"/>
        <a:cs typeface="+mn-cs"/>
        <a:sym typeface="Gill Sans Light"/>
      </a:defRPr>
    </a:lvl1pPr>
    <a:lvl2pPr indent="228600" algn="ctr" defTabSz="584200">
      <a:defRPr sz="3600">
        <a:solidFill>
          <a:srgbClr val="535353"/>
        </a:solidFill>
        <a:latin typeface="+mn-lt"/>
        <a:ea typeface="+mn-ea"/>
        <a:cs typeface="+mn-cs"/>
        <a:sym typeface="Gill Sans Light"/>
      </a:defRPr>
    </a:lvl2pPr>
    <a:lvl3pPr indent="457200" algn="ctr" defTabSz="584200">
      <a:defRPr sz="3600">
        <a:solidFill>
          <a:srgbClr val="535353"/>
        </a:solidFill>
        <a:latin typeface="+mn-lt"/>
        <a:ea typeface="+mn-ea"/>
        <a:cs typeface="+mn-cs"/>
        <a:sym typeface="Gill Sans Light"/>
      </a:defRPr>
    </a:lvl3pPr>
    <a:lvl4pPr indent="685800" algn="ctr" defTabSz="584200">
      <a:defRPr sz="3600">
        <a:solidFill>
          <a:srgbClr val="535353"/>
        </a:solidFill>
        <a:latin typeface="+mn-lt"/>
        <a:ea typeface="+mn-ea"/>
        <a:cs typeface="+mn-cs"/>
        <a:sym typeface="Gill Sans Light"/>
      </a:defRPr>
    </a:lvl4pPr>
    <a:lvl5pPr indent="914400" algn="ctr" defTabSz="584200">
      <a:defRPr sz="3600">
        <a:solidFill>
          <a:srgbClr val="535353"/>
        </a:solidFill>
        <a:latin typeface="+mn-lt"/>
        <a:ea typeface="+mn-ea"/>
        <a:cs typeface="+mn-cs"/>
        <a:sym typeface="Gill Sans Light"/>
      </a:defRPr>
    </a:lvl5pPr>
    <a:lvl6pPr indent="1143000" algn="ctr" defTabSz="584200">
      <a:defRPr sz="3600">
        <a:solidFill>
          <a:srgbClr val="535353"/>
        </a:solidFill>
        <a:latin typeface="+mn-lt"/>
        <a:ea typeface="+mn-ea"/>
        <a:cs typeface="+mn-cs"/>
        <a:sym typeface="Gill Sans Light"/>
      </a:defRPr>
    </a:lvl6pPr>
    <a:lvl7pPr indent="1371600" algn="ctr" defTabSz="584200">
      <a:defRPr sz="3600">
        <a:solidFill>
          <a:srgbClr val="535353"/>
        </a:solidFill>
        <a:latin typeface="+mn-lt"/>
        <a:ea typeface="+mn-ea"/>
        <a:cs typeface="+mn-cs"/>
        <a:sym typeface="Gill Sans Light"/>
      </a:defRPr>
    </a:lvl7pPr>
    <a:lvl8pPr indent="1600200" algn="ctr" defTabSz="584200">
      <a:defRPr sz="3600">
        <a:solidFill>
          <a:srgbClr val="535353"/>
        </a:solidFill>
        <a:latin typeface="+mn-lt"/>
        <a:ea typeface="+mn-ea"/>
        <a:cs typeface="+mn-cs"/>
        <a:sym typeface="Gill Sans Light"/>
      </a:defRPr>
    </a:lvl8pPr>
    <a:lvl9pPr indent="1828800" algn="ctr" defTabSz="584200">
      <a:defRPr sz="3600">
        <a:solidFill>
          <a:srgbClr val="535353"/>
        </a:solidFill>
        <a:latin typeface="+mn-lt"/>
        <a:ea typeface="+mn-ea"/>
        <a:cs typeface="+mn-cs"/>
        <a:sym typeface="Gill Sans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808785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808785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D4553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3D4553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06B7E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3D4553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06B7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50800" cap="flat">
              <a:noFill/>
              <a:miter lim="400000"/>
            </a:ln>
          </a:left>
          <a:right>
            <a:ln w="50800" cap="flat">
              <a:noFill/>
              <a:miter lim="400000"/>
            </a:ln>
          </a:right>
          <a:top>
            <a:ln w="50800" cap="flat">
              <a:noFill/>
              <a:miter lim="400000"/>
            </a:ln>
          </a:top>
          <a:bottom>
            <a:ln w="50800" cap="flat">
              <a:noFill/>
              <a:miter lim="400000"/>
            </a:ln>
          </a:bottom>
          <a:insideH>
            <a:ln w="50800" cap="flat">
              <a:noFill/>
              <a:miter lim="400000"/>
            </a:ln>
          </a:insideH>
          <a:insideV>
            <a:ln w="508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08785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5E6E5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A5F5E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BEBEB"/>
          </a:solidFill>
        </a:fill>
      </a:tcStyle>
    </a:band2H>
    <a:firstCo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E5E6E5"/>
          </a:solidFill>
        </a:fill>
      </a:tcStyle>
    </a:firstCol>
    <a:lastRow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CCCCCC"/>
          </a:solidFill>
        </a:fill>
      </a:tcStyle>
    </a:lastRow>
    <a:firstRow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CCCCCC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5A5F5E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5A5F5E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5A5F5E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30" name="Shape 30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1pPr>
    <a:lvl2pPr indent="2286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2pPr>
    <a:lvl3pPr indent="4572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3pPr>
    <a:lvl4pPr indent="6858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4pPr>
    <a:lvl5pPr indent="9144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5pPr>
    <a:lvl6pPr indent="11430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6pPr>
    <a:lvl7pPr indent="13716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7pPr>
    <a:lvl8pPr indent="16002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8pPr>
    <a:lvl9pPr indent="18288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Subtitl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/>
          <p:nvPr>
            <p:ph type="title"/>
          </p:nvPr>
        </p:nvSpPr>
        <p:spPr>
          <a:xfrm>
            <a:off x="355600" y="2044700"/>
            <a:ext cx="12293600" cy="3238500"/>
          </a:xfrm>
          <a:prstGeom prst="rect">
            <a:avLst/>
          </a:prstGeom>
        </p:spPr>
        <p:txBody>
          <a:bodyPr anchor="b"/>
          <a:lstStyle/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7200">
                <a:solidFill>
                  <a:srgbClr val="535353"/>
                </a:solidFill>
              </a:rPr>
              <a:t>Title Text</a:t>
            </a:r>
          </a:p>
        </p:txBody>
      </p:sp>
      <p:sp>
        <p:nvSpPr>
          <p:cNvPr id="6" name="Shape 6"/>
          <p:cNvSpPr/>
          <p:nvPr>
            <p:ph type="body" idx="1"/>
          </p:nvPr>
        </p:nvSpPr>
        <p:spPr>
          <a:xfrm>
            <a:off x="355600" y="5270500"/>
            <a:ext cx="12293600" cy="129540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sz="3800"/>
            </a:lvl1pPr>
            <a:lvl2pPr marL="0" indent="228600" algn="ctr">
              <a:lnSpc>
                <a:spcPct val="100000"/>
              </a:lnSpc>
              <a:spcBef>
                <a:spcPts val="0"/>
              </a:spcBef>
              <a:buSzTx/>
              <a:buNone/>
              <a:defRPr sz="3800"/>
            </a:lvl2pPr>
            <a:lvl3pPr marL="0" indent="457200" algn="ctr">
              <a:lnSpc>
                <a:spcPct val="100000"/>
              </a:lnSpc>
              <a:spcBef>
                <a:spcPts val="0"/>
              </a:spcBef>
              <a:buSzTx/>
              <a:buNone/>
              <a:defRPr sz="3800"/>
            </a:lvl3pPr>
            <a:lvl4pPr marL="0" indent="685800" algn="ctr">
              <a:lnSpc>
                <a:spcPct val="100000"/>
              </a:lnSpc>
              <a:spcBef>
                <a:spcPts val="0"/>
              </a:spcBef>
              <a:buSzTx/>
              <a:buNone/>
              <a:defRPr sz="3800"/>
            </a:lvl4pPr>
            <a:lvl5pPr marL="0" indent="914400" algn="ctr">
              <a:lnSpc>
                <a:spcPct val="100000"/>
              </a:lnSpc>
              <a:spcBef>
                <a:spcPts val="0"/>
              </a:spcBef>
              <a:buSzTx/>
              <a:buNone/>
              <a:defRPr sz="38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Body Level One</a:t>
            </a:r>
            <a:endParaRPr sz="3800">
              <a:solidFill>
                <a:srgbClr val="535353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Body Level Two</a:t>
            </a:r>
            <a:endParaRPr sz="3800">
              <a:solidFill>
                <a:srgbClr val="535353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Body Level Three</a:t>
            </a:r>
            <a:endParaRPr sz="3800">
              <a:solidFill>
                <a:srgbClr val="535353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Body Level Four</a:t>
            </a:r>
            <a:endParaRPr sz="3800">
              <a:solidFill>
                <a:srgbClr val="535353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Horizontal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/>
          <p:nvPr>
            <p:ph type="title"/>
          </p:nvPr>
        </p:nvSpPr>
        <p:spPr>
          <a:xfrm>
            <a:off x="1270000" y="6908800"/>
            <a:ext cx="10464800" cy="1282700"/>
          </a:xfrm>
          <a:prstGeom prst="rect">
            <a:avLst/>
          </a:prstGeom>
        </p:spPr>
        <p:txBody>
          <a:bodyPr/>
          <a:lstStyle/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7200">
                <a:solidFill>
                  <a:srgbClr val="535353"/>
                </a:solidFill>
              </a:rPr>
              <a:t>Title Text</a:t>
            </a:r>
          </a:p>
        </p:txBody>
      </p:sp>
      <p:sp>
        <p:nvSpPr>
          <p:cNvPr id="9" name="Shape 9"/>
          <p:cNvSpPr/>
          <p:nvPr>
            <p:ph type="body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sz="3800"/>
            </a:lvl1pPr>
            <a:lvl2pPr marL="0" indent="228600" algn="ctr">
              <a:lnSpc>
                <a:spcPct val="100000"/>
              </a:lnSpc>
              <a:spcBef>
                <a:spcPts val="0"/>
              </a:spcBef>
              <a:buSzTx/>
              <a:buNone/>
              <a:defRPr sz="3800"/>
            </a:lvl2pPr>
            <a:lvl3pPr marL="0" indent="457200" algn="ctr">
              <a:lnSpc>
                <a:spcPct val="100000"/>
              </a:lnSpc>
              <a:spcBef>
                <a:spcPts val="0"/>
              </a:spcBef>
              <a:buSzTx/>
              <a:buNone/>
              <a:defRPr sz="3800"/>
            </a:lvl3pPr>
            <a:lvl4pPr marL="0" indent="685800" algn="ctr">
              <a:lnSpc>
                <a:spcPct val="100000"/>
              </a:lnSpc>
              <a:spcBef>
                <a:spcPts val="0"/>
              </a:spcBef>
              <a:buSzTx/>
              <a:buNone/>
              <a:defRPr sz="3800"/>
            </a:lvl4pPr>
            <a:lvl5pPr marL="0" indent="914400" algn="ctr">
              <a:lnSpc>
                <a:spcPct val="100000"/>
              </a:lnSpc>
              <a:spcBef>
                <a:spcPts val="0"/>
              </a:spcBef>
              <a:buSzTx/>
              <a:buNone/>
              <a:defRPr sz="38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Body Level One</a:t>
            </a:r>
            <a:endParaRPr sz="3800">
              <a:solidFill>
                <a:srgbClr val="535353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Body Level Two</a:t>
            </a:r>
            <a:endParaRPr sz="3800">
              <a:solidFill>
                <a:srgbClr val="535353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Body Level Three</a:t>
            </a:r>
            <a:endParaRPr sz="3800">
              <a:solidFill>
                <a:srgbClr val="535353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Body Level Four</a:t>
            </a:r>
            <a:endParaRPr sz="3800">
              <a:solidFill>
                <a:srgbClr val="535353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Center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>
            <p:ph type="title"/>
          </p:nvPr>
        </p:nvSpPr>
        <p:spPr>
          <a:xfrm>
            <a:off x="355600" y="3251200"/>
            <a:ext cx="12293600" cy="3238500"/>
          </a:xfrm>
          <a:prstGeom prst="rect">
            <a:avLst/>
          </a:prstGeom>
        </p:spPr>
        <p:txBody>
          <a:bodyPr/>
          <a:lstStyle/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7200">
                <a:solidFill>
                  <a:srgbClr val="535353"/>
                </a:solidFill>
              </a:rPr>
              <a:t>Title Text</a:t>
            </a:r>
          </a:p>
        </p:txBody>
      </p:sp>
    </p:spTree>
  </p:cSld>
  <p:clrMapOvr>
    <a:masterClrMapping/>
  </p:clrMapOvr>
  <p:transition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Vertical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/>
          <p:nvPr>
            <p:ph type="title"/>
          </p:nvPr>
        </p:nvSpPr>
        <p:spPr>
          <a:xfrm>
            <a:off x="355600" y="1016000"/>
            <a:ext cx="5892800" cy="3886200"/>
          </a:xfrm>
          <a:prstGeom prst="rect">
            <a:avLst/>
          </a:prstGeom>
        </p:spPr>
        <p:txBody>
          <a:bodyPr anchor="b"/>
          <a:lstStyle/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7200">
                <a:solidFill>
                  <a:srgbClr val="535353"/>
                </a:solidFill>
              </a:rPr>
              <a:t>Title Text</a:t>
            </a:r>
          </a:p>
        </p:txBody>
      </p:sp>
      <p:sp>
        <p:nvSpPr>
          <p:cNvPr id="14" name="Shape 14"/>
          <p:cNvSpPr/>
          <p:nvPr>
            <p:ph type="body" idx="1"/>
          </p:nvPr>
        </p:nvSpPr>
        <p:spPr>
          <a:xfrm>
            <a:off x="355600" y="4889500"/>
            <a:ext cx="5892800" cy="388620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sz="3800"/>
            </a:lvl1pPr>
            <a:lvl2pPr marL="0" indent="228600" algn="ctr">
              <a:lnSpc>
                <a:spcPct val="100000"/>
              </a:lnSpc>
              <a:spcBef>
                <a:spcPts val="0"/>
              </a:spcBef>
              <a:buSzTx/>
              <a:buNone/>
              <a:defRPr sz="3800"/>
            </a:lvl2pPr>
            <a:lvl3pPr marL="0" indent="457200" algn="ctr">
              <a:lnSpc>
                <a:spcPct val="100000"/>
              </a:lnSpc>
              <a:spcBef>
                <a:spcPts val="0"/>
              </a:spcBef>
              <a:buSzTx/>
              <a:buNone/>
              <a:defRPr sz="3800"/>
            </a:lvl3pPr>
            <a:lvl4pPr marL="0" indent="685800" algn="ctr">
              <a:lnSpc>
                <a:spcPct val="100000"/>
              </a:lnSpc>
              <a:spcBef>
                <a:spcPts val="0"/>
              </a:spcBef>
              <a:buSzTx/>
              <a:buNone/>
              <a:defRPr sz="3800"/>
            </a:lvl4pPr>
            <a:lvl5pPr marL="0" indent="914400" algn="ctr">
              <a:lnSpc>
                <a:spcPct val="100000"/>
              </a:lnSpc>
              <a:spcBef>
                <a:spcPts val="0"/>
              </a:spcBef>
              <a:buSzTx/>
              <a:buNone/>
              <a:defRPr sz="38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Body Level One</a:t>
            </a:r>
            <a:endParaRPr sz="3800">
              <a:solidFill>
                <a:srgbClr val="535353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Body Level Two</a:t>
            </a:r>
            <a:endParaRPr sz="3800">
              <a:solidFill>
                <a:srgbClr val="535353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Body Level Three</a:t>
            </a:r>
            <a:endParaRPr sz="3800">
              <a:solidFill>
                <a:srgbClr val="535353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Body Level Four</a:t>
            </a:r>
            <a:endParaRPr sz="3800">
              <a:solidFill>
                <a:srgbClr val="535353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7200">
                <a:solidFill>
                  <a:srgbClr val="535353"/>
                </a:solidFill>
              </a:rPr>
              <a:t>Title Text</a:t>
            </a:r>
          </a:p>
        </p:txBody>
      </p:sp>
    </p:spTree>
  </p:cSld>
  <p:clrMapOvr>
    <a:masterClrMapping/>
  </p:clrMapOvr>
  <p:transition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7200">
                <a:solidFill>
                  <a:srgbClr val="535353"/>
                </a:solidFill>
              </a:rPr>
              <a:t>Title Text</a:t>
            </a:r>
          </a:p>
        </p:txBody>
      </p:sp>
      <p:sp>
        <p:nvSpPr>
          <p:cNvPr id="19" name="Shape 1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535353"/>
                </a:solidFill>
              </a:rPr>
              <a:t>Body Level One</a:t>
            </a:r>
            <a:endParaRPr sz="4600">
              <a:solidFill>
                <a:srgbClr val="535353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535353"/>
                </a:solidFill>
              </a:rPr>
              <a:t>Body Level Two</a:t>
            </a:r>
            <a:endParaRPr sz="4600">
              <a:solidFill>
                <a:srgbClr val="535353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535353"/>
                </a:solidFill>
              </a:rPr>
              <a:t>Body Level Three</a:t>
            </a:r>
            <a:endParaRPr sz="4600">
              <a:solidFill>
                <a:srgbClr val="535353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535353"/>
                </a:solidFill>
              </a:rPr>
              <a:t>Body Level Four</a:t>
            </a:r>
            <a:endParaRPr sz="4600">
              <a:solidFill>
                <a:srgbClr val="535353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535353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7200">
                <a:solidFill>
                  <a:srgbClr val="535353"/>
                </a:solidFill>
              </a:rPr>
              <a:t>Title Text</a:t>
            </a:r>
          </a:p>
        </p:txBody>
      </p:sp>
      <p:sp>
        <p:nvSpPr>
          <p:cNvPr id="22" name="Shape 22"/>
          <p:cNvSpPr/>
          <p:nvPr>
            <p:ph type="body" idx="1"/>
          </p:nvPr>
        </p:nvSpPr>
        <p:spPr>
          <a:xfrm>
            <a:off x="355600" y="2730500"/>
            <a:ext cx="5892800" cy="6299200"/>
          </a:xfrm>
          <a:prstGeom prst="rect">
            <a:avLst/>
          </a:prstGeom>
        </p:spPr>
        <p:txBody>
          <a:bodyPr/>
          <a:lstStyle>
            <a:lvl1pPr marL="431800" indent="-431800">
              <a:lnSpc>
                <a:spcPct val="100000"/>
              </a:lnSpc>
              <a:spcBef>
                <a:spcPts val="3800"/>
              </a:spcBef>
              <a:defRPr sz="3800"/>
            </a:lvl1pPr>
            <a:lvl2pPr marL="863600" indent="-431800">
              <a:lnSpc>
                <a:spcPct val="100000"/>
              </a:lnSpc>
              <a:spcBef>
                <a:spcPts val="3800"/>
              </a:spcBef>
              <a:defRPr sz="3800"/>
            </a:lvl2pPr>
            <a:lvl3pPr marL="1295400" indent="-431800">
              <a:lnSpc>
                <a:spcPct val="100000"/>
              </a:lnSpc>
              <a:spcBef>
                <a:spcPts val="3800"/>
              </a:spcBef>
              <a:defRPr sz="3800"/>
            </a:lvl3pPr>
            <a:lvl4pPr marL="1727200" indent="-431800">
              <a:lnSpc>
                <a:spcPct val="100000"/>
              </a:lnSpc>
              <a:spcBef>
                <a:spcPts val="3800"/>
              </a:spcBef>
              <a:defRPr sz="3800"/>
            </a:lvl4pPr>
            <a:lvl5pPr marL="2159000" indent="-431800">
              <a:lnSpc>
                <a:spcPct val="100000"/>
              </a:lnSpc>
              <a:spcBef>
                <a:spcPts val="3800"/>
              </a:spcBef>
              <a:defRPr sz="38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Body Level One</a:t>
            </a:r>
            <a:endParaRPr sz="3800">
              <a:solidFill>
                <a:srgbClr val="535353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Body Level Two</a:t>
            </a:r>
            <a:endParaRPr sz="3800">
              <a:solidFill>
                <a:srgbClr val="535353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Body Level Three</a:t>
            </a:r>
            <a:endParaRPr sz="3800">
              <a:solidFill>
                <a:srgbClr val="535353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Body Level Four</a:t>
            </a:r>
            <a:endParaRPr sz="3800">
              <a:solidFill>
                <a:srgbClr val="535353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/>
          <p:nvPr>
            <p:ph type="body" idx="1"/>
          </p:nvPr>
        </p:nvSpPr>
        <p:spPr>
          <a:xfrm>
            <a:off x="762000" y="762000"/>
            <a:ext cx="11468100" cy="82169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535353"/>
                </a:solidFill>
              </a:rPr>
              <a:t>Body Level One</a:t>
            </a:r>
            <a:endParaRPr sz="4600">
              <a:solidFill>
                <a:srgbClr val="535353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535353"/>
                </a:solidFill>
              </a:rPr>
              <a:t>Body Level Two</a:t>
            </a:r>
            <a:endParaRPr sz="4600">
              <a:solidFill>
                <a:srgbClr val="535353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535353"/>
                </a:solidFill>
              </a:rPr>
              <a:t>Body Level Three</a:t>
            </a:r>
            <a:endParaRPr sz="4600">
              <a:solidFill>
                <a:srgbClr val="535353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535353"/>
                </a:solidFill>
              </a:rPr>
              <a:t>Body Level Four</a:t>
            </a:r>
            <a:endParaRPr sz="4600">
              <a:solidFill>
                <a:srgbClr val="535353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535353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3 Up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title"/>
          </p:nvPr>
        </p:nvSpPr>
        <p:spPr>
          <a:xfrm>
            <a:off x="355600" y="254000"/>
            <a:ext cx="12293600" cy="2438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7200">
                <a:solidFill>
                  <a:srgbClr val="535353"/>
                </a:solidFill>
              </a:rPr>
              <a:t>Title Text</a:t>
            </a:r>
          </a:p>
        </p:txBody>
      </p:sp>
      <p:sp>
        <p:nvSpPr>
          <p:cNvPr id="3" name="Shape 3"/>
          <p:cNvSpPr/>
          <p:nvPr>
            <p:ph type="body" idx="1"/>
          </p:nvPr>
        </p:nvSpPr>
        <p:spPr>
          <a:xfrm>
            <a:off x="355600" y="2730500"/>
            <a:ext cx="12293600" cy="6299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535353"/>
                </a:solidFill>
              </a:rPr>
              <a:t>Body Level One</a:t>
            </a:r>
            <a:endParaRPr sz="4600">
              <a:solidFill>
                <a:srgbClr val="535353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535353"/>
                </a:solidFill>
              </a:rPr>
              <a:t>Body Level Two</a:t>
            </a:r>
            <a:endParaRPr sz="4600">
              <a:solidFill>
                <a:srgbClr val="535353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535353"/>
                </a:solidFill>
              </a:rPr>
              <a:t>Body Level Three</a:t>
            </a:r>
            <a:endParaRPr sz="4600">
              <a:solidFill>
                <a:srgbClr val="535353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535353"/>
                </a:solidFill>
              </a:rPr>
              <a:t>Body Level Four</a:t>
            </a:r>
            <a:endParaRPr sz="4600">
              <a:solidFill>
                <a:srgbClr val="535353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535353"/>
                </a:solidFill>
              </a:rPr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spd="med" advClick="1"/>
  <p:txStyles>
    <p:titleStyle>
      <a:lvl1pPr algn="ctr" defTabSz="584200">
        <a:defRPr cap="all" sz="7200">
          <a:solidFill>
            <a:srgbClr val="535353"/>
          </a:solidFill>
          <a:latin typeface="+mn-lt"/>
          <a:ea typeface="+mn-ea"/>
          <a:cs typeface="+mn-cs"/>
          <a:sym typeface="Gill Sans Light"/>
        </a:defRPr>
      </a:lvl1pPr>
      <a:lvl2pPr indent="228600" algn="ctr" defTabSz="584200">
        <a:defRPr cap="all" sz="7200">
          <a:solidFill>
            <a:srgbClr val="535353"/>
          </a:solidFill>
          <a:latin typeface="+mn-lt"/>
          <a:ea typeface="+mn-ea"/>
          <a:cs typeface="+mn-cs"/>
          <a:sym typeface="Gill Sans Light"/>
        </a:defRPr>
      </a:lvl2pPr>
      <a:lvl3pPr indent="457200" algn="ctr" defTabSz="584200">
        <a:defRPr cap="all" sz="7200">
          <a:solidFill>
            <a:srgbClr val="535353"/>
          </a:solidFill>
          <a:latin typeface="+mn-lt"/>
          <a:ea typeface="+mn-ea"/>
          <a:cs typeface="+mn-cs"/>
          <a:sym typeface="Gill Sans Light"/>
        </a:defRPr>
      </a:lvl3pPr>
      <a:lvl4pPr indent="685800" algn="ctr" defTabSz="584200">
        <a:defRPr cap="all" sz="7200">
          <a:solidFill>
            <a:srgbClr val="535353"/>
          </a:solidFill>
          <a:latin typeface="+mn-lt"/>
          <a:ea typeface="+mn-ea"/>
          <a:cs typeface="+mn-cs"/>
          <a:sym typeface="Gill Sans Light"/>
        </a:defRPr>
      </a:lvl4pPr>
      <a:lvl5pPr indent="914400" algn="ctr" defTabSz="584200">
        <a:defRPr cap="all" sz="7200">
          <a:solidFill>
            <a:srgbClr val="535353"/>
          </a:solidFill>
          <a:latin typeface="+mn-lt"/>
          <a:ea typeface="+mn-ea"/>
          <a:cs typeface="+mn-cs"/>
          <a:sym typeface="Gill Sans Light"/>
        </a:defRPr>
      </a:lvl5pPr>
      <a:lvl6pPr indent="1143000" algn="ctr" defTabSz="584200">
        <a:defRPr cap="all" sz="7200">
          <a:solidFill>
            <a:srgbClr val="535353"/>
          </a:solidFill>
          <a:latin typeface="+mn-lt"/>
          <a:ea typeface="+mn-ea"/>
          <a:cs typeface="+mn-cs"/>
          <a:sym typeface="Gill Sans Light"/>
        </a:defRPr>
      </a:lvl6pPr>
      <a:lvl7pPr indent="1371600" algn="ctr" defTabSz="584200">
        <a:defRPr cap="all" sz="7200">
          <a:solidFill>
            <a:srgbClr val="535353"/>
          </a:solidFill>
          <a:latin typeface="+mn-lt"/>
          <a:ea typeface="+mn-ea"/>
          <a:cs typeface="+mn-cs"/>
          <a:sym typeface="Gill Sans Light"/>
        </a:defRPr>
      </a:lvl7pPr>
      <a:lvl8pPr indent="1600200" algn="ctr" defTabSz="584200">
        <a:defRPr cap="all" sz="7200">
          <a:solidFill>
            <a:srgbClr val="535353"/>
          </a:solidFill>
          <a:latin typeface="+mn-lt"/>
          <a:ea typeface="+mn-ea"/>
          <a:cs typeface="+mn-cs"/>
          <a:sym typeface="Gill Sans Light"/>
        </a:defRPr>
      </a:lvl8pPr>
      <a:lvl9pPr indent="1828800" algn="ctr" defTabSz="584200">
        <a:defRPr cap="all" sz="7200">
          <a:solidFill>
            <a:srgbClr val="535353"/>
          </a:solidFill>
          <a:latin typeface="+mn-lt"/>
          <a:ea typeface="+mn-ea"/>
          <a:cs typeface="+mn-cs"/>
          <a:sym typeface="Gill Sans Light"/>
        </a:defRPr>
      </a:lvl9pPr>
    </p:titleStyle>
    <p:bodyStyle>
      <a:lvl1pPr marL="520700" indent="-520700" defTabSz="584200">
        <a:lnSpc>
          <a:spcPct val="120000"/>
        </a:lnSpc>
        <a:spcBef>
          <a:spcPts val="4600"/>
        </a:spcBef>
        <a:buSzPct val="82000"/>
        <a:buChar char="•"/>
        <a:defRPr sz="4600">
          <a:solidFill>
            <a:srgbClr val="535353"/>
          </a:solidFill>
          <a:latin typeface="+mn-lt"/>
          <a:ea typeface="+mn-ea"/>
          <a:cs typeface="+mn-cs"/>
          <a:sym typeface="Gill Sans Light"/>
        </a:defRPr>
      </a:lvl1pPr>
      <a:lvl2pPr marL="1041400" indent="-520700" defTabSz="584200">
        <a:lnSpc>
          <a:spcPct val="120000"/>
        </a:lnSpc>
        <a:spcBef>
          <a:spcPts val="4600"/>
        </a:spcBef>
        <a:buSzPct val="82000"/>
        <a:buChar char="•"/>
        <a:defRPr sz="4600">
          <a:solidFill>
            <a:srgbClr val="535353"/>
          </a:solidFill>
          <a:latin typeface="+mn-lt"/>
          <a:ea typeface="+mn-ea"/>
          <a:cs typeface="+mn-cs"/>
          <a:sym typeface="Gill Sans Light"/>
        </a:defRPr>
      </a:lvl2pPr>
      <a:lvl3pPr marL="1562100" indent="-520700" defTabSz="584200">
        <a:lnSpc>
          <a:spcPct val="120000"/>
        </a:lnSpc>
        <a:spcBef>
          <a:spcPts val="4600"/>
        </a:spcBef>
        <a:buSzPct val="82000"/>
        <a:buChar char="•"/>
        <a:defRPr sz="4600">
          <a:solidFill>
            <a:srgbClr val="535353"/>
          </a:solidFill>
          <a:latin typeface="+mn-lt"/>
          <a:ea typeface="+mn-ea"/>
          <a:cs typeface="+mn-cs"/>
          <a:sym typeface="Gill Sans Light"/>
        </a:defRPr>
      </a:lvl3pPr>
      <a:lvl4pPr marL="2082800" indent="-520700" defTabSz="584200">
        <a:lnSpc>
          <a:spcPct val="120000"/>
        </a:lnSpc>
        <a:spcBef>
          <a:spcPts val="4600"/>
        </a:spcBef>
        <a:buSzPct val="82000"/>
        <a:buChar char="•"/>
        <a:defRPr sz="4600">
          <a:solidFill>
            <a:srgbClr val="535353"/>
          </a:solidFill>
          <a:latin typeface="+mn-lt"/>
          <a:ea typeface="+mn-ea"/>
          <a:cs typeface="+mn-cs"/>
          <a:sym typeface="Gill Sans Light"/>
        </a:defRPr>
      </a:lvl4pPr>
      <a:lvl5pPr marL="2603500" indent="-520700" defTabSz="584200">
        <a:lnSpc>
          <a:spcPct val="120000"/>
        </a:lnSpc>
        <a:spcBef>
          <a:spcPts val="4600"/>
        </a:spcBef>
        <a:buSzPct val="82000"/>
        <a:buChar char="•"/>
        <a:defRPr sz="4600">
          <a:solidFill>
            <a:srgbClr val="535353"/>
          </a:solidFill>
          <a:latin typeface="+mn-lt"/>
          <a:ea typeface="+mn-ea"/>
          <a:cs typeface="+mn-cs"/>
          <a:sym typeface="Gill Sans Light"/>
        </a:defRPr>
      </a:lvl5pPr>
      <a:lvl6pPr marL="3124200" indent="-520700" defTabSz="584200">
        <a:lnSpc>
          <a:spcPct val="120000"/>
        </a:lnSpc>
        <a:spcBef>
          <a:spcPts val="4600"/>
        </a:spcBef>
        <a:buSzPct val="82000"/>
        <a:buChar char="•"/>
        <a:defRPr sz="4600">
          <a:solidFill>
            <a:srgbClr val="535353"/>
          </a:solidFill>
          <a:latin typeface="+mn-lt"/>
          <a:ea typeface="+mn-ea"/>
          <a:cs typeface="+mn-cs"/>
          <a:sym typeface="Gill Sans Light"/>
        </a:defRPr>
      </a:lvl6pPr>
      <a:lvl7pPr marL="3644900" indent="-520700" defTabSz="584200">
        <a:lnSpc>
          <a:spcPct val="120000"/>
        </a:lnSpc>
        <a:spcBef>
          <a:spcPts val="4600"/>
        </a:spcBef>
        <a:buSzPct val="82000"/>
        <a:buChar char="•"/>
        <a:defRPr sz="4600">
          <a:solidFill>
            <a:srgbClr val="535353"/>
          </a:solidFill>
          <a:latin typeface="+mn-lt"/>
          <a:ea typeface="+mn-ea"/>
          <a:cs typeface="+mn-cs"/>
          <a:sym typeface="Gill Sans Light"/>
        </a:defRPr>
      </a:lvl7pPr>
      <a:lvl8pPr marL="4165600" indent="-520700" defTabSz="584200">
        <a:lnSpc>
          <a:spcPct val="120000"/>
        </a:lnSpc>
        <a:spcBef>
          <a:spcPts val="4600"/>
        </a:spcBef>
        <a:buSzPct val="82000"/>
        <a:buChar char="•"/>
        <a:defRPr sz="4600">
          <a:solidFill>
            <a:srgbClr val="535353"/>
          </a:solidFill>
          <a:latin typeface="+mn-lt"/>
          <a:ea typeface="+mn-ea"/>
          <a:cs typeface="+mn-cs"/>
          <a:sym typeface="Gill Sans Light"/>
        </a:defRPr>
      </a:lvl8pPr>
      <a:lvl9pPr marL="4686300" indent="-520700" defTabSz="584200">
        <a:lnSpc>
          <a:spcPct val="120000"/>
        </a:lnSpc>
        <a:spcBef>
          <a:spcPts val="4600"/>
        </a:spcBef>
        <a:buSzPct val="82000"/>
        <a:buChar char="•"/>
        <a:defRPr sz="4600">
          <a:solidFill>
            <a:srgbClr val="535353"/>
          </a:solidFill>
          <a:latin typeface="+mn-lt"/>
          <a:ea typeface="+mn-ea"/>
          <a:cs typeface="+mn-cs"/>
          <a:sym typeface="Gill Sans Light"/>
        </a:defRPr>
      </a:lvl9pPr>
    </p:bodyStyle>
    <p:otherStyle>
      <a:lvl1pPr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 Light"/>
        </a:defRPr>
      </a:lvl1pPr>
      <a:lvl2pPr indent="228600"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 Light"/>
        </a:defRPr>
      </a:lvl2pPr>
      <a:lvl3pPr indent="457200"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 Light"/>
        </a:defRPr>
      </a:lvl3pPr>
      <a:lvl4pPr indent="685800"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 Light"/>
        </a:defRPr>
      </a:lvl4pPr>
      <a:lvl5pPr indent="914400"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 Light"/>
        </a:defRPr>
      </a:lvl5pPr>
      <a:lvl6pPr indent="1143000"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 Light"/>
        </a:defRPr>
      </a:lvl6pPr>
      <a:lvl7pPr indent="1371600"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 Light"/>
        </a:defRPr>
      </a:lvl7pPr>
      <a:lvl8pPr indent="1600200"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 Light"/>
        </a:defRPr>
      </a:lvl8pPr>
      <a:lvl9pPr indent="1828800"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 Light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.jpe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tif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.jpe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.jpeg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Relationship Id="rId3" Type="http://schemas.openxmlformats.org/officeDocument/2006/relationships/image" Target="../media/image4.png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tif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Relationship Id="rId3" Type="http://schemas.openxmlformats.org/officeDocument/2006/relationships/image" Target="../media/image23.jpeg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.jpe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3.jpeg"/><Relationship Id="rId4" Type="http://schemas.openxmlformats.org/officeDocument/2006/relationships/image" Target="../media/image4.jpeg"/><Relationship Id="rId5" Type="http://schemas.openxmlformats.org/officeDocument/2006/relationships/image" Target="../media/image5.jpeg"/><Relationship Id="rId6" Type="http://schemas.openxmlformats.org/officeDocument/2006/relationships/image" Target="../media/image1.gif"/><Relationship Id="rId7" Type="http://schemas.openxmlformats.org/officeDocument/2006/relationships/image" Target="../media/image6.jpeg"/><Relationship Id="rId8" Type="http://schemas.openxmlformats.org/officeDocument/2006/relationships/image" Target="../media/image7.jpeg"/><Relationship Id="rId9" Type="http://schemas.openxmlformats.org/officeDocument/2006/relationships/image" Target="../media/image8.jpeg"/><Relationship Id="rId10" Type="http://schemas.openxmlformats.org/officeDocument/2006/relationships/image" Target="../media/image9.jpeg"/><Relationship Id="rId11" Type="http://schemas.openxmlformats.org/officeDocument/2006/relationships/image" Target="../media/image10.jpeg"/><Relationship Id="rId12" Type="http://schemas.openxmlformats.org/officeDocument/2006/relationships/image" Target="../media/image11.jpe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jpeg"/><Relationship Id="rId3" Type="http://schemas.openxmlformats.org/officeDocument/2006/relationships/image" Target="../media/image13.jpeg"/><Relationship Id="rId4" Type="http://schemas.openxmlformats.org/officeDocument/2006/relationships/image" Target="../media/image14.jpeg"/><Relationship Id="rId5" Type="http://schemas.openxmlformats.org/officeDocument/2006/relationships/image" Target="../media/image15.jpeg"/><Relationship Id="rId6" Type="http://schemas.openxmlformats.org/officeDocument/2006/relationships/image" Target="../media/image16.jpeg"/><Relationship Id="rId7" Type="http://schemas.openxmlformats.org/officeDocument/2006/relationships/image" Target="../media/image17.jpeg"/><Relationship Id="rId8" Type="http://schemas.openxmlformats.org/officeDocument/2006/relationships/image" Target="../media/image18.jpeg"/><Relationship Id="rId9" Type="http://schemas.openxmlformats.org/officeDocument/2006/relationships/image" Target="../media/image19.jpeg"/><Relationship Id="rId10" Type="http://schemas.openxmlformats.org/officeDocument/2006/relationships/image" Target="../media/image20.jpe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.jpe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tif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tif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3.tif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.jpe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7200">
                <a:solidFill>
                  <a:srgbClr val="535353"/>
                </a:solidFill>
              </a:rPr>
              <a:t>Gene and WHOLE Genome Duplication in crop Plants</a:t>
            </a:r>
          </a:p>
        </p:txBody>
      </p:sp>
      <p:sp>
        <p:nvSpPr>
          <p:cNvPr id="33" name="Shape 33"/>
          <p:cNvSpPr/>
          <p:nvPr>
            <p:ph type="body" idx="1"/>
          </p:nvPr>
        </p:nvSpPr>
        <p:spPr>
          <a:xfrm>
            <a:off x="355600" y="5994400"/>
            <a:ext cx="12293600" cy="1295400"/>
          </a:xfrm>
          <a:prstGeom prst="rect">
            <a:avLst/>
          </a:prstGeom>
        </p:spPr>
        <p:txBody>
          <a:bodyPr/>
          <a:lstStyle/>
          <a:p>
            <a:pPr lvl="0" defTabSz="397256">
              <a:defRPr sz="1800">
                <a:solidFill>
                  <a:srgbClr val="000000"/>
                </a:solidFill>
              </a:defRPr>
            </a:pPr>
            <a:r>
              <a:rPr b="1" sz="2992">
                <a:solidFill>
                  <a:srgbClr val="535353"/>
                </a:solidFill>
              </a:rPr>
              <a:t>Simon Renny-Byfield</a:t>
            </a:r>
            <a:endParaRPr b="1" sz="2992">
              <a:solidFill>
                <a:srgbClr val="535353"/>
              </a:solidFill>
            </a:endParaRPr>
          </a:p>
          <a:p>
            <a:pPr lvl="0" defTabSz="397256">
              <a:defRPr sz="1800">
                <a:solidFill>
                  <a:srgbClr val="000000"/>
                </a:solidFill>
              </a:defRPr>
            </a:pPr>
            <a:r>
              <a:rPr sz="2584">
                <a:solidFill>
                  <a:srgbClr val="535353"/>
                </a:solidFill>
              </a:rPr>
              <a:t>Department of Plant Sciences</a:t>
            </a:r>
            <a:endParaRPr sz="2584">
              <a:solidFill>
                <a:srgbClr val="535353"/>
              </a:solidFill>
            </a:endParaRPr>
          </a:p>
          <a:p>
            <a:pPr lvl="0" defTabSz="397256">
              <a:defRPr sz="1800">
                <a:solidFill>
                  <a:srgbClr val="000000"/>
                </a:solidFill>
              </a:defRPr>
            </a:pPr>
            <a:r>
              <a:rPr sz="2584">
                <a:solidFill>
                  <a:srgbClr val="535353"/>
                </a:solidFill>
              </a:rPr>
              <a:t>University of California, Davis</a:t>
            </a:r>
          </a:p>
        </p:txBody>
      </p:sp>
      <p:sp>
        <p:nvSpPr>
          <p:cNvPr id="34" name="Shape 34"/>
          <p:cNvSpPr/>
          <p:nvPr/>
        </p:nvSpPr>
        <p:spPr>
          <a:xfrm>
            <a:off x="4827302" y="7766049"/>
            <a:ext cx="3350196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535353"/>
                </a:solidFill>
              </a:rPr>
              <a:t>August 20th 2015</a:t>
            </a:r>
          </a:p>
        </p:txBody>
      </p:sp>
    </p:spTree>
  </p:cSld>
  <p:clrMapOvr>
    <a:masterClrMapping/>
  </p:clrMapOvr>
  <p:transition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7200">
                <a:solidFill>
                  <a:srgbClr val="535353"/>
                </a:solidFill>
              </a:rPr>
              <a:t>Ancient WGD in cotton</a:t>
            </a:r>
          </a:p>
        </p:txBody>
      </p:sp>
      <p:pic>
        <p:nvPicPr>
          <p:cNvPr id="88" name="image45.jpg" descr="fractionation.jpg"/>
          <p:cNvPicPr/>
          <p:nvPr/>
        </p:nvPicPr>
        <p:blipFill>
          <a:blip r:embed="rId2">
            <a:extLst/>
          </a:blip>
          <a:srcRect l="3880" t="0" r="50869" b="75570"/>
          <a:stretch>
            <a:fillRect/>
          </a:stretch>
        </p:blipFill>
        <p:spPr>
          <a:xfrm>
            <a:off x="510659" y="3559632"/>
            <a:ext cx="6496559" cy="3541927"/>
          </a:xfrm>
          <a:prstGeom prst="rect">
            <a:avLst/>
          </a:prstGeom>
          <a:ln w="12700">
            <a:miter lim="400000"/>
          </a:ln>
        </p:spPr>
      </p:pic>
      <p:sp>
        <p:nvSpPr>
          <p:cNvPr id="89" name="Shape 89"/>
          <p:cNvSpPr/>
          <p:nvPr/>
        </p:nvSpPr>
        <p:spPr>
          <a:xfrm>
            <a:off x="515289" y="7130039"/>
            <a:ext cx="3935731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2000">
                <a:latin typeface="Helvetica Light"/>
                <a:ea typeface="Helvetica Light"/>
                <a:cs typeface="Helvetica Light"/>
                <a:sym typeface="Helvetica Light"/>
              </a:rPr>
              <a:t>Ibarra-Laclette </a:t>
            </a:r>
            <a:r>
              <a:rPr i="1" sz="2000">
                <a:latin typeface="Helvetica Light"/>
                <a:ea typeface="Helvetica Light"/>
                <a:cs typeface="Helvetica Light"/>
                <a:sym typeface="Helvetica Light"/>
              </a:rPr>
              <a:t>et al</a:t>
            </a:r>
            <a:r>
              <a:rPr sz="2000">
                <a:latin typeface="Helvetica Light"/>
                <a:ea typeface="Helvetica Light"/>
                <a:cs typeface="Helvetica Light"/>
                <a:sym typeface="Helvetica Light"/>
              </a:rPr>
              <a:t>., </a:t>
            </a:r>
            <a:r>
              <a:rPr i="1" sz="2000">
                <a:latin typeface="Helvetica Light"/>
                <a:ea typeface="Helvetica Light"/>
                <a:cs typeface="Helvetica Light"/>
                <a:sym typeface="Helvetica Light"/>
              </a:rPr>
              <a:t>Nature</a:t>
            </a:r>
            <a:r>
              <a:rPr sz="2000">
                <a:latin typeface="Helvetica Light"/>
                <a:ea typeface="Helvetica Light"/>
                <a:cs typeface="Helvetica Light"/>
                <a:sym typeface="Helvetica Light"/>
              </a:rPr>
              <a:t> 2013</a:t>
            </a:r>
          </a:p>
        </p:txBody>
      </p:sp>
      <p:sp>
        <p:nvSpPr>
          <p:cNvPr id="90" name="Shape 90"/>
          <p:cNvSpPr/>
          <p:nvPr/>
        </p:nvSpPr>
        <p:spPr>
          <a:xfrm>
            <a:off x="7221165" y="3841749"/>
            <a:ext cx="4353670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535353"/>
                </a:solidFill>
              </a:rPr>
              <a:t>Original gene collection</a:t>
            </a:r>
          </a:p>
        </p:txBody>
      </p:sp>
      <p:sp>
        <p:nvSpPr>
          <p:cNvPr id="91" name="Shape 91"/>
          <p:cNvSpPr/>
          <p:nvPr/>
        </p:nvSpPr>
        <p:spPr>
          <a:xfrm>
            <a:off x="7072151" y="6013449"/>
            <a:ext cx="465169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535353"/>
                </a:solidFill>
              </a:rPr>
              <a:t>Duplicate gene collection</a:t>
            </a:r>
          </a:p>
        </p:txBody>
      </p:sp>
    </p:spTree>
  </p:cSld>
  <p:clrMapOvr>
    <a:masterClrMapping/>
  </p:clrMapOvr>
  <p:transition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7200">
                <a:solidFill>
                  <a:srgbClr val="535353"/>
                </a:solidFill>
              </a:rPr>
              <a:t>Ancient WGD in cotton</a:t>
            </a:r>
          </a:p>
        </p:txBody>
      </p:sp>
      <p:pic>
        <p:nvPicPr>
          <p:cNvPr id="94" name="image46.tif" descr="Supplementary Fig. 1.tif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49935" y="3174736"/>
            <a:ext cx="11407342" cy="4860397"/>
          </a:xfrm>
          <a:prstGeom prst="rect">
            <a:avLst/>
          </a:prstGeom>
          <a:ln w="12700">
            <a:miter lim="400000"/>
          </a:ln>
        </p:spPr>
      </p:pic>
      <p:sp>
        <p:nvSpPr>
          <p:cNvPr id="95" name="Shape 95"/>
          <p:cNvSpPr/>
          <p:nvPr/>
        </p:nvSpPr>
        <p:spPr>
          <a:xfrm>
            <a:off x="1102677" y="3501230"/>
            <a:ext cx="11125201" cy="660401"/>
          </a:xfrm>
          <a:prstGeom prst="rect">
            <a:avLst/>
          </a:prstGeom>
          <a:ln w="53975">
            <a:solidFill/>
            <a:miter lim="400000"/>
          </a:ln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96" name="Shape 96"/>
          <p:cNvSpPr/>
          <p:nvPr/>
        </p:nvSpPr>
        <p:spPr>
          <a:xfrm>
            <a:off x="767850" y="8128263"/>
            <a:ext cx="375151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535353"/>
                </a:solidFill>
              </a:rPr>
              <a:t>Renny-Byfield et al., 2015 MBE</a:t>
            </a:r>
          </a:p>
        </p:txBody>
      </p:sp>
    </p:spTree>
  </p:cSld>
  <p:clrMapOvr>
    <a:masterClrMapping/>
  </p:clrMapOvr>
  <p:transition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ntr" presetSubtype="0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2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95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7200">
                <a:solidFill>
                  <a:srgbClr val="535353"/>
                </a:solidFill>
              </a:rPr>
              <a:t>Gene fractionation</a:t>
            </a:r>
          </a:p>
        </p:txBody>
      </p:sp>
      <p:pic>
        <p:nvPicPr>
          <p:cNvPr id="99" name="image45.jpg" descr="fractionation.jpg"/>
          <p:cNvPicPr/>
          <p:nvPr/>
        </p:nvPicPr>
        <p:blipFill>
          <a:blip r:embed="rId2">
            <a:extLst/>
          </a:blip>
          <a:srcRect l="3880" t="0" r="50869" b="75570"/>
          <a:stretch>
            <a:fillRect/>
          </a:stretch>
        </p:blipFill>
        <p:spPr>
          <a:xfrm>
            <a:off x="2504559" y="3194446"/>
            <a:ext cx="8174614" cy="4456803"/>
          </a:xfrm>
          <a:prstGeom prst="rect">
            <a:avLst/>
          </a:prstGeom>
          <a:ln w="12700">
            <a:miter lim="400000"/>
          </a:ln>
        </p:spPr>
      </p:pic>
      <p:sp>
        <p:nvSpPr>
          <p:cNvPr id="100" name="Shape 100"/>
          <p:cNvSpPr/>
          <p:nvPr/>
        </p:nvSpPr>
        <p:spPr>
          <a:xfrm>
            <a:off x="7094447" y="5975349"/>
            <a:ext cx="492306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3900">
                <a:solidFill>
                  <a:srgbClr val="EB3D44"/>
                </a:solidFill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3900">
                <a:solidFill>
                  <a:srgbClr val="EB3D44"/>
                </a:solidFill>
              </a:rPr>
              <a:t>X</a:t>
            </a:r>
          </a:p>
        </p:txBody>
      </p:sp>
      <p:sp>
        <p:nvSpPr>
          <p:cNvPr id="101" name="Shape 101"/>
          <p:cNvSpPr/>
          <p:nvPr/>
        </p:nvSpPr>
        <p:spPr>
          <a:xfrm>
            <a:off x="3462247" y="6673849"/>
            <a:ext cx="492306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3900">
                <a:solidFill>
                  <a:srgbClr val="EB3D44"/>
                </a:solidFill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3900">
                <a:solidFill>
                  <a:srgbClr val="EB3D44"/>
                </a:solidFill>
              </a:rPr>
              <a:t>X</a:t>
            </a:r>
          </a:p>
        </p:txBody>
      </p:sp>
      <p:sp>
        <p:nvSpPr>
          <p:cNvPr id="102" name="Shape 102"/>
          <p:cNvSpPr/>
          <p:nvPr/>
        </p:nvSpPr>
        <p:spPr>
          <a:xfrm>
            <a:off x="8275547" y="6673849"/>
            <a:ext cx="492306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3900">
                <a:solidFill>
                  <a:srgbClr val="EB3D44"/>
                </a:solidFill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3900">
                <a:solidFill>
                  <a:srgbClr val="EB3D44"/>
                </a:solidFill>
              </a:rPr>
              <a:t>X</a:t>
            </a:r>
          </a:p>
        </p:txBody>
      </p:sp>
      <p:sp>
        <p:nvSpPr>
          <p:cNvPr id="103" name="Shape 103"/>
          <p:cNvSpPr/>
          <p:nvPr/>
        </p:nvSpPr>
        <p:spPr>
          <a:xfrm>
            <a:off x="4668747" y="6673849"/>
            <a:ext cx="492306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3900">
                <a:solidFill>
                  <a:srgbClr val="EB3D44"/>
                </a:solidFill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3900">
                <a:solidFill>
                  <a:srgbClr val="EB3D44"/>
                </a:solidFill>
              </a:rPr>
              <a:t>X</a:t>
            </a:r>
          </a:p>
        </p:txBody>
      </p:sp>
      <p:sp>
        <p:nvSpPr>
          <p:cNvPr id="104" name="Shape 104"/>
          <p:cNvSpPr/>
          <p:nvPr/>
        </p:nvSpPr>
        <p:spPr>
          <a:xfrm>
            <a:off x="6472147" y="5975349"/>
            <a:ext cx="492306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3900">
                <a:solidFill>
                  <a:srgbClr val="EB3D44"/>
                </a:solidFill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3900">
                <a:solidFill>
                  <a:srgbClr val="EB3D44"/>
                </a:solidFill>
              </a:rPr>
              <a:t>X</a:t>
            </a:r>
          </a:p>
        </p:txBody>
      </p:sp>
      <p:sp>
        <p:nvSpPr>
          <p:cNvPr id="105" name="Shape 105"/>
          <p:cNvSpPr/>
          <p:nvPr/>
        </p:nvSpPr>
        <p:spPr>
          <a:xfrm>
            <a:off x="4084547" y="5975349"/>
            <a:ext cx="492306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3900">
                <a:solidFill>
                  <a:srgbClr val="EB3D44"/>
                </a:solidFill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3900">
                <a:solidFill>
                  <a:srgbClr val="EB3D44"/>
                </a:solidFill>
              </a:rPr>
              <a:t>X</a:t>
            </a:r>
          </a:p>
        </p:txBody>
      </p:sp>
      <p:sp>
        <p:nvSpPr>
          <p:cNvPr id="106" name="Shape 106"/>
          <p:cNvSpPr/>
          <p:nvPr/>
        </p:nvSpPr>
        <p:spPr>
          <a:xfrm>
            <a:off x="347061" y="8705849"/>
            <a:ext cx="3979479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b="1" sz="3900">
                <a:solidFill>
                  <a:srgbClr val="EB3D44"/>
                </a:solidFill>
              </a:rPr>
              <a:t>X </a:t>
            </a:r>
            <a:r>
              <a:rPr b="1" sz="3900"/>
              <a:t>= gene deletion</a:t>
            </a:r>
          </a:p>
        </p:txBody>
      </p:sp>
    </p:spTree>
  </p:cSld>
  <p:clrMapOvr>
    <a:masterClrMapping/>
  </p:clrMapOvr>
  <p:transition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7200">
                <a:solidFill>
                  <a:srgbClr val="535353"/>
                </a:solidFill>
              </a:rPr>
              <a:t>Bias Gene fractionation</a:t>
            </a:r>
          </a:p>
        </p:txBody>
      </p:sp>
      <p:pic>
        <p:nvPicPr>
          <p:cNvPr id="109" name="image45.jpg" descr="fractionation.jpg"/>
          <p:cNvPicPr/>
          <p:nvPr/>
        </p:nvPicPr>
        <p:blipFill>
          <a:blip r:embed="rId2">
            <a:extLst/>
          </a:blip>
          <a:srcRect l="3880" t="0" r="50869" b="75570"/>
          <a:stretch>
            <a:fillRect/>
          </a:stretch>
        </p:blipFill>
        <p:spPr>
          <a:xfrm>
            <a:off x="3698359" y="4019947"/>
            <a:ext cx="8174614" cy="4456803"/>
          </a:xfrm>
          <a:prstGeom prst="rect">
            <a:avLst/>
          </a:prstGeom>
          <a:ln w="12700">
            <a:miter lim="400000"/>
          </a:ln>
        </p:spPr>
      </p:pic>
      <p:sp>
        <p:nvSpPr>
          <p:cNvPr id="110" name="Shape 110"/>
          <p:cNvSpPr/>
          <p:nvPr/>
        </p:nvSpPr>
        <p:spPr>
          <a:xfrm>
            <a:off x="8288247" y="7499349"/>
            <a:ext cx="492306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3900">
                <a:solidFill>
                  <a:srgbClr val="EB3D44"/>
                </a:solidFill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3900">
                <a:solidFill>
                  <a:srgbClr val="EB3D44"/>
                </a:solidFill>
              </a:rPr>
              <a:t>X</a:t>
            </a:r>
          </a:p>
        </p:txBody>
      </p:sp>
      <p:sp>
        <p:nvSpPr>
          <p:cNvPr id="111" name="Shape 111"/>
          <p:cNvSpPr/>
          <p:nvPr/>
        </p:nvSpPr>
        <p:spPr>
          <a:xfrm>
            <a:off x="7665947" y="7499349"/>
            <a:ext cx="492306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3900">
                <a:solidFill>
                  <a:srgbClr val="EB3D44"/>
                </a:solidFill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3900">
                <a:solidFill>
                  <a:srgbClr val="EB3D44"/>
                </a:solidFill>
              </a:rPr>
              <a:t>X</a:t>
            </a:r>
          </a:p>
        </p:txBody>
      </p:sp>
      <p:sp>
        <p:nvSpPr>
          <p:cNvPr id="112" name="Shape 112"/>
          <p:cNvSpPr/>
          <p:nvPr/>
        </p:nvSpPr>
        <p:spPr>
          <a:xfrm>
            <a:off x="4656047" y="7499349"/>
            <a:ext cx="492306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3900">
                <a:solidFill>
                  <a:srgbClr val="EB3D44"/>
                </a:solidFill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3900">
                <a:solidFill>
                  <a:srgbClr val="EB3D44"/>
                </a:solidFill>
              </a:rPr>
              <a:t>X</a:t>
            </a:r>
          </a:p>
        </p:txBody>
      </p:sp>
      <p:sp>
        <p:nvSpPr>
          <p:cNvPr id="113" name="Shape 113"/>
          <p:cNvSpPr/>
          <p:nvPr/>
        </p:nvSpPr>
        <p:spPr>
          <a:xfrm>
            <a:off x="9469347" y="7499349"/>
            <a:ext cx="492306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3900">
                <a:solidFill>
                  <a:srgbClr val="EB3D44"/>
                </a:solidFill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3900">
                <a:solidFill>
                  <a:srgbClr val="EB3D44"/>
                </a:solidFill>
              </a:rPr>
              <a:t>X</a:t>
            </a:r>
          </a:p>
        </p:txBody>
      </p:sp>
      <p:sp>
        <p:nvSpPr>
          <p:cNvPr id="114" name="Shape 114"/>
          <p:cNvSpPr/>
          <p:nvPr/>
        </p:nvSpPr>
        <p:spPr>
          <a:xfrm>
            <a:off x="5862547" y="7499349"/>
            <a:ext cx="492306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3900">
                <a:solidFill>
                  <a:srgbClr val="EB3D44"/>
                </a:solidFill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3900">
                <a:solidFill>
                  <a:srgbClr val="EB3D44"/>
                </a:solidFill>
              </a:rPr>
              <a:t>X</a:t>
            </a:r>
          </a:p>
        </p:txBody>
      </p:sp>
      <p:sp>
        <p:nvSpPr>
          <p:cNvPr id="115" name="Shape 115"/>
          <p:cNvSpPr/>
          <p:nvPr/>
        </p:nvSpPr>
        <p:spPr>
          <a:xfrm>
            <a:off x="7665947" y="6800849"/>
            <a:ext cx="492306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3900">
                <a:solidFill>
                  <a:srgbClr val="EB3D44"/>
                </a:solidFill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3900">
                <a:solidFill>
                  <a:srgbClr val="EB3D44"/>
                </a:solidFill>
              </a:rPr>
              <a:t>X</a:t>
            </a:r>
          </a:p>
        </p:txBody>
      </p:sp>
      <p:sp>
        <p:nvSpPr>
          <p:cNvPr id="116" name="Shape 116"/>
          <p:cNvSpPr/>
          <p:nvPr/>
        </p:nvSpPr>
        <p:spPr>
          <a:xfrm>
            <a:off x="5278347" y="6800849"/>
            <a:ext cx="492306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3900">
                <a:solidFill>
                  <a:srgbClr val="EB3D44"/>
                </a:solidFill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3900">
                <a:solidFill>
                  <a:srgbClr val="EB3D44"/>
                </a:solidFill>
              </a:rPr>
              <a:t>X</a:t>
            </a:r>
          </a:p>
        </p:txBody>
      </p:sp>
      <p:sp>
        <p:nvSpPr>
          <p:cNvPr id="117" name="Shape 117"/>
          <p:cNvSpPr/>
          <p:nvPr/>
        </p:nvSpPr>
        <p:spPr>
          <a:xfrm>
            <a:off x="7043647" y="7499349"/>
            <a:ext cx="492306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3900">
                <a:solidFill>
                  <a:srgbClr val="EB3D44"/>
                </a:solidFill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3900">
                <a:solidFill>
                  <a:srgbClr val="EB3D44"/>
                </a:solidFill>
              </a:rPr>
              <a:t>X</a:t>
            </a:r>
          </a:p>
        </p:txBody>
      </p:sp>
      <p:sp>
        <p:nvSpPr>
          <p:cNvPr id="118" name="Shape 118"/>
          <p:cNvSpPr/>
          <p:nvPr/>
        </p:nvSpPr>
        <p:spPr>
          <a:xfrm>
            <a:off x="217487" y="6838949"/>
            <a:ext cx="3400426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535353"/>
                </a:solidFill>
              </a:rPr>
              <a:t>Least Fractionated</a:t>
            </a:r>
          </a:p>
        </p:txBody>
      </p:sp>
      <p:sp>
        <p:nvSpPr>
          <p:cNvPr id="119" name="Shape 119"/>
          <p:cNvSpPr/>
          <p:nvPr/>
        </p:nvSpPr>
        <p:spPr>
          <a:xfrm>
            <a:off x="229430" y="7537449"/>
            <a:ext cx="3376540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535353"/>
                </a:solidFill>
              </a:rPr>
              <a:t>Most Fractionated</a:t>
            </a:r>
          </a:p>
        </p:txBody>
      </p:sp>
    </p:spTree>
  </p:cSld>
  <p:clrMapOvr>
    <a:masterClrMapping/>
  </p:clrMapOvr>
  <p:transition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7200">
                <a:solidFill>
                  <a:srgbClr val="535353"/>
                </a:solidFill>
              </a:rPr>
              <a:t>Bias fractionation</a:t>
            </a:r>
          </a:p>
        </p:txBody>
      </p:sp>
      <p:sp>
        <p:nvSpPr>
          <p:cNvPr id="122" name="Shape 122"/>
          <p:cNvSpPr/>
          <p:nvPr/>
        </p:nvSpPr>
        <p:spPr>
          <a:xfrm>
            <a:off x="1899547" y="5041899"/>
            <a:ext cx="10149843" cy="1"/>
          </a:xfrm>
          <a:prstGeom prst="line">
            <a:avLst/>
          </a:prstGeom>
          <a:ln w="88900">
            <a:solidFill>
              <a:srgbClr val="212733"/>
            </a:solidFill>
            <a:miter lim="400000"/>
          </a:ln>
        </p:spPr>
        <p:txBody>
          <a:bodyPr lIns="0" tIns="0" rIns="0" bIns="0" anchor="ctr"/>
          <a:lstStyle/>
          <a:p>
            <a:pPr lvl="0"/>
          </a:p>
        </p:txBody>
      </p:sp>
      <p:sp>
        <p:nvSpPr>
          <p:cNvPr id="123" name="Shape 123"/>
          <p:cNvSpPr/>
          <p:nvPr/>
        </p:nvSpPr>
        <p:spPr>
          <a:xfrm>
            <a:off x="1899547" y="7366000"/>
            <a:ext cx="10149843" cy="0"/>
          </a:xfrm>
          <a:prstGeom prst="line">
            <a:avLst/>
          </a:prstGeom>
          <a:ln w="88900">
            <a:solidFill>
              <a:srgbClr val="212733"/>
            </a:solidFill>
            <a:miter lim="400000"/>
          </a:ln>
        </p:spPr>
        <p:txBody>
          <a:bodyPr lIns="0" tIns="0" rIns="0" bIns="0" anchor="ctr"/>
          <a:lstStyle/>
          <a:p>
            <a:pPr lvl="0"/>
          </a:p>
        </p:txBody>
      </p:sp>
      <p:sp>
        <p:nvSpPr>
          <p:cNvPr id="124" name="Shape 124"/>
          <p:cNvSpPr/>
          <p:nvPr/>
        </p:nvSpPr>
        <p:spPr>
          <a:xfrm>
            <a:off x="3543300" y="4762500"/>
            <a:ext cx="1270000" cy="558800"/>
          </a:xfrm>
          <a:prstGeom prst="rect">
            <a:avLst/>
          </a:prstGeom>
          <a:solidFill>
            <a:srgbClr val="5F8C94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25" name="Shape 125"/>
          <p:cNvSpPr/>
          <p:nvPr/>
        </p:nvSpPr>
        <p:spPr>
          <a:xfrm>
            <a:off x="3543300" y="7086600"/>
            <a:ext cx="1270000" cy="558801"/>
          </a:xfrm>
          <a:prstGeom prst="rect">
            <a:avLst/>
          </a:prstGeom>
          <a:solidFill>
            <a:srgbClr val="A6170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26" name="Shape 126"/>
          <p:cNvSpPr/>
          <p:nvPr/>
        </p:nvSpPr>
        <p:spPr>
          <a:xfrm>
            <a:off x="5359400" y="7086600"/>
            <a:ext cx="1270000" cy="558800"/>
          </a:xfrm>
          <a:prstGeom prst="rect">
            <a:avLst/>
          </a:prstGeom>
          <a:solidFill>
            <a:srgbClr val="A6170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27" name="Shape 127"/>
          <p:cNvSpPr/>
          <p:nvPr/>
        </p:nvSpPr>
        <p:spPr>
          <a:xfrm>
            <a:off x="8686800" y="7086600"/>
            <a:ext cx="1270000" cy="558800"/>
          </a:xfrm>
          <a:prstGeom prst="rect">
            <a:avLst/>
          </a:prstGeom>
          <a:solidFill>
            <a:srgbClr val="A6170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28" name="Shape 128"/>
          <p:cNvSpPr/>
          <p:nvPr/>
        </p:nvSpPr>
        <p:spPr>
          <a:xfrm>
            <a:off x="7124700" y="4762500"/>
            <a:ext cx="1270000" cy="558800"/>
          </a:xfrm>
          <a:prstGeom prst="rect">
            <a:avLst/>
          </a:prstGeom>
          <a:solidFill>
            <a:srgbClr val="5F8C94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29" name="Shape 129"/>
          <p:cNvSpPr/>
          <p:nvPr/>
        </p:nvSpPr>
        <p:spPr>
          <a:xfrm>
            <a:off x="8686800" y="4762500"/>
            <a:ext cx="1270000" cy="558800"/>
          </a:xfrm>
          <a:prstGeom prst="rect">
            <a:avLst/>
          </a:prstGeom>
          <a:solidFill>
            <a:srgbClr val="5F8C94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30" name="Shape 130"/>
          <p:cNvSpPr/>
          <p:nvPr/>
        </p:nvSpPr>
        <p:spPr>
          <a:xfrm>
            <a:off x="10401300" y="4762500"/>
            <a:ext cx="1270000" cy="558801"/>
          </a:xfrm>
          <a:prstGeom prst="rect">
            <a:avLst/>
          </a:prstGeom>
          <a:solidFill>
            <a:srgbClr val="5F8C94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31" name="Shape 131"/>
          <p:cNvSpPr/>
          <p:nvPr/>
        </p:nvSpPr>
        <p:spPr>
          <a:xfrm>
            <a:off x="2057400" y="4762500"/>
            <a:ext cx="1270000" cy="558801"/>
          </a:xfrm>
          <a:prstGeom prst="rect">
            <a:avLst/>
          </a:prstGeom>
          <a:solidFill>
            <a:srgbClr val="5F8C94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32" name="Shape 132"/>
          <p:cNvSpPr/>
          <p:nvPr/>
        </p:nvSpPr>
        <p:spPr>
          <a:xfrm>
            <a:off x="567432" y="5749925"/>
            <a:ext cx="2344936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535353"/>
                </a:solidFill>
              </a:rPr>
              <a:t>Most </a:t>
            </a:r>
            <a:endParaRPr sz="3600">
              <a:solidFill>
                <a:srgbClr val="535353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535353"/>
                </a:solidFill>
              </a:rPr>
              <a:t>Fractionated</a:t>
            </a:r>
          </a:p>
        </p:txBody>
      </p:sp>
      <p:sp>
        <p:nvSpPr>
          <p:cNvPr id="133" name="Shape 133"/>
          <p:cNvSpPr/>
          <p:nvPr/>
        </p:nvSpPr>
        <p:spPr>
          <a:xfrm>
            <a:off x="567432" y="3533775"/>
            <a:ext cx="2344936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535353"/>
                </a:solidFill>
              </a:rPr>
              <a:t>Least </a:t>
            </a:r>
            <a:endParaRPr sz="3600">
              <a:solidFill>
                <a:srgbClr val="535353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535353"/>
                </a:solidFill>
              </a:rPr>
              <a:t>Fractionated</a:t>
            </a:r>
          </a:p>
        </p:txBody>
      </p:sp>
    </p:spTree>
  </p:cSld>
  <p:clrMapOvr>
    <a:masterClrMapping/>
  </p:clrMapOvr>
  <p:transition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7200">
                <a:solidFill>
                  <a:srgbClr val="535353"/>
                </a:solidFill>
              </a:rPr>
              <a:t>Gene Expression</a:t>
            </a:r>
          </a:p>
        </p:txBody>
      </p:sp>
      <p:sp>
        <p:nvSpPr>
          <p:cNvPr id="136" name="Shape 136"/>
          <p:cNvSpPr/>
          <p:nvPr>
            <p:ph type="body" idx="1"/>
          </p:nvPr>
        </p:nvSpPr>
        <p:spPr>
          <a:xfrm>
            <a:off x="952499" y="2360281"/>
            <a:ext cx="11099801" cy="6286501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  <p:pic>
        <p:nvPicPr>
          <p:cNvPr id="137" name="image49.png" descr="Fig. 1 copy.tiff"/>
          <p:cNvPicPr/>
          <p:nvPr/>
        </p:nvPicPr>
        <p:blipFill>
          <a:blip r:embed="rId2">
            <a:extLst/>
          </a:blip>
          <a:srcRect l="0" t="0" r="56056" b="0"/>
          <a:stretch>
            <a:fillRect/>
          </a:stretch>
        </p:blipFill>
        <p:spPr>
          <a:xfrm>
            <a:off x="3204128" y="2701064"/>
            <a:ext cx="6596542" cy="6698783"/>
          </a:xfrm>
          <a:prstGeom prst="rect">
            <a:avLst/>
          </a:prstGeom>
          <a:ln w="12700">
            <a:miter lim="400000"/>
          </a:ln>
        </p:spPr>
      </p:pic>
      <p:sp>
        <p:nvSpPr>
          <p:cNvPr id="138" name="Shape 138"/>
          <p:cNvSpPr/>
          <p:nvPr/>
        </p:nvSpPr>
        <p:spPr>
          <a:xfrm>
            <a:off x="3204128" y="2701064"/>
            <a:ext cx="842939" cy="73025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</p:spTree>
  </p:cSld>
  <p:clrMapOvr>
    <a:masterClrMapping/>
  </p:clrMapOvr>
  <p:transition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cap="none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7200">
                <a:solidFill>
                  <a:srgbClr val="535353"/>
                </a:solidFill>
              </a:rPr>
              <a:t>siRNA ENRICHMENT</a:t>
            </a:r>
          </a:p>
        </p:txBody>
      </p:sp>
      <p:sp>
        <p:nvSpPr>
          <p:cNvPr id="141" name="Shape 141"/>
          <p:cNvSpPr/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  <p:pic>
        <p:nvPicPr>
          <p:cNvPr id="142" name="image51.png" descr="Fig. 3 copy.tif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31950" y="3003550"/>
            <a:ext cx="8934450" cy="5578122"/>
          </a:xfrm>
          <a:prstGeom prst="rect">
            <a:avLst/>
          </a:prstGeom>
          <a:ln w="12700">
            <a:miter lim="400000"/>
          </a:ln>
        </p:spPr>
      </p:pic>
      <p:pic>
        <p:nvPicPr>
          <p:cNvPr id="143" name="image52.png" descr="Supplementary Fig. 5.tiff"/>
          <p:cNvPicPr/>
          <p:nvPr/>
        </p:nvPicPr>
        <p:blipFill>
          <a:blip r:embed="rId3">
            <a:extLst/>
          </a:blip>
          <a:srcRect l="86198" t="27596" r="0" b="55472"/>
          <a:stretch>
            <a:fillRect/>
          </a:stretch>
        </p:blipFill>
        <p:spPr>
          <a:xfrm>
            <a:off x="10566400" y="5270498"/>
            <a:ext cx="1244601" cy="12446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7200">
                <a:solidFill>
                  <a:srgbClr val="535353"/>
                </a:solidFill>
              </a:rPr>
              <a:t>transposable elements and gc content</a:t>
            </a:r>
          </a:p>
        </p:txBody>
      </p:sp>
      <p:sp>
        <p:nvSpPr>
          <p:cNvPr id="146" name="Shape 146"/>
          <p:cNvSpPr/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  <p:pic>
        <p:nvPicPr>
          <p:cNvPr id="147" name="image53.png" descr="Fig. 2 copy.tif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1433" y="3634270"/>
            <a:ext cx="6387086" cy="417199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8" name="image52.png" descr="Supplementary Fig. 5.tiff"/>
          <p:cNvPicPr/>
          <p:nvPr/>
        </p:nvPicPr>
        <p:blipFill>
          <a:blip r:embed="rId3">
            <a:extLst/>
          </a:blip>
          <a:srcRect l="0" t="0" r="0" b="20813"/>
          <a:stretch>
            <a:fillRect/>
          </a:stretch>
        </p:blipFill>
        <p:spPr>
          <a:xfrm>
            <a:off x="6028266" y="3634270"/>
            <a:ext cx="6502401" cy="419712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7200">
                <a:solidFill>
                  <a:srgbClr val="535353"/>
                </a:solidFill>
              </a:rPr>
              <a:t>TE</a:t>
            </a:r>
            <a:r>
              <a:rPr sz="7200">
                <a:solidFill>
                  <a:srgbClr val="535353"/>
                </a:solidFill>
              </a:rPr>
              <a:t>s, siRNAs AND GENE EXPRESSION</a:t>
            </a:r>
          </a:p>
        </p:txBody>
      </p:sp>
      <p:sp>
        <p:nvSpPr>
          <p:cNvPr id="151" name="Shape 151"/>
          <p:cNvSpPr/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  <p:pic>
        <p:nvPicPr>
          <p:cNvPr id="152" name="image54.png" descr="Fig. 4 copy.tiff"/>
          <p:cNvPicPr/>
          <p:nvPr/>
        </p:nvPicPr>
        <p:blipFill>
          <a:blip r:embed="rId2">
            <a:extLst/>
          </a:blip>
          <a:srcRect l="0" t="0" r="0" b="49858"/>
          <a:stretch>
            <a:fillRect/>
          </a:stretch>
        </p:blipFill>
        <p:spPr>
          <a:xfrm>
            <a:off x="529167" y="3687233"/>
            <a:ext cx="6234427" cy="3949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3" name="image54.png" descr="Fig. 4 copy.tiff"/>
          <p:cNvPicPr/>
          <p:nvPr/>
        </p:nvPicPr>
        <p:blipFill>
          <a:blip r:embed="rId2">
            <a:extLst/>
          </a:blip>
          <a:srcRect l="0" t="48444" r="0" b="1571"/>
          <a:stretch>
            <a:fillRect/>
          </a:stretch>
        </p:blipFill>
        <p:spPr>
          <a:xfrm>
            <a:off x="6502400" y="3687233"/>
            <a:ext cx="6231467" cy="3935495"/>
          </a:xfrm>
          <a:prstGeom prst="rect">
            <a:avLst/>
          </a:prstGeom>
          <a:ln w="12700">
            <a:miter lim="400000"/>
          </a:ln>
        </p:spPr>
      </p:pic>
      <p:sp>
        <p:nvSpPr>
          <p:cNvPr id="154" name="Shape 154"/>
          <p:cNvSpPr/>
          <p:nvPr/>
        </p:nvSpPr>
        <p:spPr>
          <a:xfrm>
            <a:off x="529167" y="7382933"/>
            <a:ext cx="423333" cy="254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</p:spTree>
  </p:cSld>
  <p:clrMapOvr>
    <a:masterClrMapping/>
  </p:clrMapOvr>
  <p:transition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7200">
                <a:solidFill>
                  <a:srgbClr val="535353"/>
                </a:solidFill>
              </a:rPr>
              <a:t>SUMMARY part 1</a:t>
            </a:r>
          </a:p>
        </p:txBody>
      </p:sp>
      <p:sp>
        <p:nvSpPr>
          <p:cNvPr id="157" name="Shape 157"/>
          <p:cNvSpPr/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</p:spPr>
        <p:txBody>
          <a:bodyPr/>
          <a:lstStyle/>
          <a:p>
            <a:pPr lvl="0" marL="444500" indent="-444500">
              <a:lnSpc>
                <a:spcPct val="100000"/>
              </a:lnSpc>
              <a:spcBef>
                <a:spcPts val="4200"/>
              </a:spcBef>
              <a:buSzPct val="75000"/>
              <a:defRPr sz="1800">
                <a:solidFill>
                  <a:srgbClr val="000000"/>
                </a:solidFill>
              </a:defRPr>
            </a:pPr>
            <a:r>
              <a:rPr sz="3600">
                <a:latin typeface="Helvetica Light"/>
                <a:ea typeface="Helvetica Light"/>
                <a:cs typeface="Helvetica Light"/>
                <a:sym typeface="Helvetica Light"/>
              </a:rPr>
              <a:t>Evidence of bias in gene loss following WGD.</a:t>
            </a:r>
            <a:endParaRPr sz="3600">
              <a:latin typeface="Helvetica Light"/>
              <a:ea typeface="Helvetica Light"/>
              <a:cs typeface="Helvetica Light"/>
              <a:sym typeface="Helvetica Light"/>
            </a:endParaRPr>
          </a:p>
          <a:p>
            <a:pPr lvl="0" marL="444500" indent="-444500">
              <a:lnSpc>
                <a:spcPct val="100000"/>
              </a:lnSpc>
              <a:spcBef>
                <a:spcPts val="4200"/>
              </a:spcBef>
              <a:buSzPct val="75000"/>
              <a:defRPr sz="1800">
                <a:solidFill>
                  <a:srgbClr val="000000"/>
                </a:solidFill>
              </a:defRPr>
            </a:pPr>
            <a:r>
              <a:rPr sz="3600">
                <a:latin typeface="Helvetica Light"/>
                <a:ea typeface="Helvetica Light"/>
                <a:cs typeface="Helvetica Light"/>
                <a:sym typeface="Helvetica Light"/>
              </a:rPr>
              <a:t>Associated with over expression of genes on regions experiencing </a:t>
            </a:r>
            <a:r>
              <a:rPr i="1" sz="3600">
                <a:latin typeface="Helvetica Light"/>
                <a:ea typeface="Helvetica Light"/>
                <a:cs typeface="Helvetica Light"/>
                <a:sym typeface="Helvetica Light"/>
              </a:rPr>
              <a:t>less</a:t>
            </a:r>
            <a:r>
              <a:rPr sz="3600">
                <a:latin typeface="Helvetica Light"/>
                <a:ea typeface="Helvetica Light"/>
                <a:cs typeface="Helvetica Light"/>
                <a:sym typeface="Helvetica Light"/>
              </a:rPr>
              <a:t> gene loss.</a:t>
            </a:r>
            <a:endParaRPr sz="3600">
              <a:latin typeface="Helvetica Light"/>
              <a:ea typeface="Helvetica Light"/>
              <a:cs typeface="Helvetica Light"/>
              <a:sym typeface="Helvetica Light"/>
            </a:endParaRPr>
          </a:p>
          <a:p>
            <a:pPr lvl="0" marL="444500" indent="-444500">
              <a:lnSpc>
                <a:spcPct val="100000"/>
              </a:lnSpc>
              <a:spcBef>
                <a:spcPts val="4200"/>
              </a:spcBef>
              <a:buSzPct val="75000"/>
              <a:defRPr sz="1800">
                <a:solidFill>
                  <a:srgbClr val="000000"/>
                </a:solidFill>
              </a:defRPr>
            </a:pPr>
            <a:r>
              <a:rPr sz="3600">
                <a:latin typeface="Helvetica Light"/>
                <a:ea typeface="Helvetica Light"/>
                <a:cs typeface="Helvetica Light"/>
                <a:sym typeface="Helvetica Light"/>
              </a:rPr>
              <a:t>siRNAs are targeted to regions that have experienced more gene loss.</a:t>
            </a:r>
            <a:endParaRPr sz="3600">
              <a:latin typeface="Helvetica Light"/>
              <a:ea typeface="Helvetica Light"/>
              <a:cs typeface="Helvetica Light"/>
              <a:sym typeface="Helvetica Light"/>
            </a:endParaRPr>
          </a:p>
          <a:p>
            <a:pPr lvl="0" marL="444500" indent="-444500">
              <a:lnSpc>
                <a:spcPct val="100000"/>
              </a:lnSpc>
              <a:spcBef>
                <a:spcPts val="4200"/>
              </a:spcBef>
              <a:buSzPct val="75000"/>
              <a:defRPr sz="1800">
                <a:solidFill>
                  <a:srgbClr val="000000"/>
                </a:solidFill>
              </a:defRPr>
            </a:pPr>
            <a:r>
              <a:rPr sz="3600">
                <a:latin typeface="Helvetica Light"/>
                <a:ea typeface="Helvetica Light"/>
                <a:cs typeface="Helvetica Light"/>
                <a:sym typeface="Helvetica Light"/>
              </a:rPr>
              <a:t>Little evidence that siena targeting results in down-regulation of nearby genes. </a:t>
            </a:r>
          </a:p>
        </p:txBody>
      </p:sp>
    </p:spTree>
  </p:cSld>
  <p:clrMapOvr>
    <a:masterClrMapping/>
  </p:clrMapOvr>
  <p:transition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7200">
                <a:solidFill>
                  <a:srgbClr val="535353"/>
                </a:solidFill>
              </a:rPr>
              <a:t>Overview</a:t>
            </a:r>
          </a:p>
        </p:txBody>
      </p:sp>
      <p:sp>
        <p:nvSpPr>
          <p:cNvPr id="37" name="Shape 3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535353"/>
                </a:solidFill>
              </a:rPr>
              <a:t>A brief bio</a:t>
            </a:r>
            <a:endParaRPr sz="4600">
              <a:solidFill>
                <a:srgbClr val="535353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535353"/>
                </a:solidFill>
              </a:rPr>
              <a:t>Paleogenomics and gene loss</a:t>
            </a:r>
            <a:endParaRPr sz="4600">
              <a:solidFill>
                <a:srgbClr val="535353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535353"/>
                </a:solidFill>
              </a:rPr>
              <a:t>Population genomics of copy-number variants</a:t>
            </a:r>
            <a:endParaRPr sz="4600">
              <a:solidFill>
                <a:srgbClr val="535353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535353"/>
                </a:solidFill>
              </a:rPr>
              <a:t>Gene expression following whole genome duplication</a:t>
            </a:r>
          </a:p>
        </p:txBody>
      </p:sp>
    </p:spTree>
  </p:cSld>
  <p:clrMapOvr>
    <a:masterClrMapping/>
  </p:clrMapOvr>
  <p:transition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7200">
                <a:solidFill>
                  <a:srgbClr val="535353"/>
                </a:solidFill>
              </a:rPr>
              <a:t>2. copy-number variants in wild maize</a:t>
            </a:r>
          </a:p>
        </p:txBody>
      </p:sp>
      <p:sp>
        <p:nvSpPr>
          <p:cNvPr id="160" name="Shape 160"/>
          <p:cNvSpPr/>
          <p:nvPr>
            <p:ph type="body" idx="1"/>
          </p:nvPr>
        </p:nvSpPr>
        <p:spPr>
          <a:xfrm>
            <a:off x="2908299" y="8458200"/>
            <a:ext cx="6290670" cy="1523704"/>
          </a:xfrm>
          <a:prstGeom prst="rect">
            <a:avLst/>
          </a:prstGeom>
        </p:spPr>
        <p:txBody>
          <a:bodyPr/>
          <a:lstStyle/>
          <a:p>
            <a:pPr lvl="0" marL="0" indent="0">
              <a:lnSpc>
                <a:spcPct val="100000"/>
              </a:lnSpc>
              <a:spcBef>
                <a:spcPts val="4200"/>
              </a:spcBef>
              <a:buSzTx/>
              <a:buNone/>
              <a:defRPr sz="1800">
                <a:solidFill>
                  <a:srgbClr val="000000"/>
                </a:solidFill>
              </a:defRPr>
            </a:pPr>
            <a:r>
              <a:rPr sz="1700">
                <a:latin typeface="Helvetica Light"/>
                <a:ea typeface="Helvetica Light"/>
                <a:cs typeface="Helvetica Light"/>
                <a:sym typeface="Helvetica Light"/>
              </a:rPr>
              <a:t>Renny-Byfield and Wendel, </a:t>
            </a:r>
            <a:r>
              <a:rPr i="1" sz="1700">
                <a:latin typeface="Helvetica Light"/>
                <a:ea typeface="Helvetica Light"/>
                <a:cs typeface="Helvetica Light"/>
                <a:sym typeface="Helvetica Light"/>
              </a:rPr>
              <a:t>American Journal of Botany</a:t>
            </a:r>
            <a:r>
              <a:rPr sz="1700">
                <a:latin typeface="Helvetica Light"/>
                <a:ea typeface="Helvetica Light"/>
                <a:cs typeface="Helvetica Light"/>
                <a:sym typeface="Helvetica Light"/>
              </a:rPr>
              <a:t>, 2014</a:t>
            </a:r>
          </a:p>
        </p:txBody>
      </p:sp>
      <p:pic>
        <p:nvPicPr>
          <p:cNvPr id="161" name="image25.ti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10795" y="2736849"/>
            <a:ext cx="7183210" cy="62865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7200">
                <a:solidFill>
                  <a:srgbClr val="535353"/>
                </a:solidFill>
              </a:rPr>
              <a:t>copy-number variants (cnv</a:t>
            </a:r>
            <a:r>
              <a:rPr sz="7200">
                <a:solidFill>
                  <a:srgbClr val="535353"/>
                </a:solidFill>
              </a:rPr>
              <a:t>s</a:t>
            </a:r>
            <a:r>
              <a:rPr cap="all" sz="7200">
                <a:solidFill>
                  <a:srgbClr val="535353"/>
                </a:solidFill>
              </a:rPr>
              <a:t>)</a:t>
            </a:r>
          </a:p>
        </p:txBody>
      </p:sp>
      <p:pic>
        <p:nvPicPr>
          <p:cNvPr id="164" name="300px-Single_Chromosome_Mutations.png"/>
          <p:cNvPicPr/>
          <p:nvPr/>
        </p:nvPicPr>
        <p:blipFill>
          <a:blip r:embed="rId2">
            <a:extLst/>
          </a:blip>
          <a:srcRect l="0" t="0" r="32276" b="12935"/>
          <a:stretch>
            <a:fillRect/>
          </a:stretch>
        </p:blipFill>
        <p:spPr>
          <a:xfrm>
            <a:off x="7800181" y="3531939"/>
            <a:ext cx="3366655" cy="3130656"/>
          </a:xfrm>
          <a:prstGeom prst="rect">
            <a:avLst/>
          </a:prstGeom>
          <a:ln w="12700">
            <a:miter lim="400000"/>
          </a:ln>
        </p:spPr>
      </p:pic>
      <p:sp>
        <p:nvSpPr>
          <p:cNvPr id="165" name="Shape 165"/>
          <p:cNvSpPr/>
          <p:nvPr/>
        </p:nvSpPr>
        <p:spPr>
          <a:xfrm>
            <a:off x="7673559" y="7004050"/>
            <a:ext cx="1416882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b="1" sz="26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 lvl="0">
              <a:defRPr b="0" sz="1800"/>
            </a:pPr>
            <a:r>
              <a:rPr b="1" sz="2600"/>
              <a:t>Deletion</a:t>
            </a:r>
          </a:p>
        </p:txBody>
      </p:sp>
      <p:sp>
        <p:nvSpPr>
          <p:cNvPr id="166" name="Shape 166"/>
          <p:cNvSpPr/>
          <p:nvPr/>
        </p:nvSpPr>
        <p:spPr>
          <a:xfrm>
            <a:off x="9532689" y="7004050"/>
            <a:ext cx="1508622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b="1" sz="26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 lvl="0">
              <a:defRPr b="0" sz="1800"/>
            </a:pPr>
            <a:r>
              <a:rPr b="1" sz="2600"/>
              <a:t>Insertion</a:t>
            </a:r>
          </a:p>
        </p:txBody>
      </p:sp>
      <p:sp>
        <p:nvSpPr>
          <p:cNvPr id="167" name="Shape 167"/>
          <p:cNvSpPr/>
          <p:nvPr/>
        </p:nvSpPr>
        <p:spPr>
          <a:xfrm>
            <a:off x="663676" y="3289300"/>
            <a:ext cx="6092325" cy="447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lvl="0" marL="228600" indent="-228600" algn="l">
              <a:buSzPct val="65000"/>
              <a:buChar char="•"/>
              <a:defRPr sz="1800">
                <a:solidFill>
                  <a:srgbClr val="000000"/>
                </a:solidFill>
              </a:defRPr>
            </a:pPr>
            <a:r>
              <a:rPr sz="3600">
                <a:latin typeface="Helvetica Light"/>
                <a:ea typeface="Helvetica Light"/>
                <a:cs typeface="Helvetica Light"/>
                <a:sym typeface="Helvetica Light"/>
              </a:rPr>
              <a:t> Structural variation (SV) relative to a reference genome.</a:t>
            </a:r>
            <a:endParaRPr sz="3600">
              <a:latin typeface="Helvetica Light"/>
              <a:ea typeface="Helvetica Light"/>
              <a:cs typeface="Helvetica Light"/>
              <a:sym typeface="Helvetica Light"/>
            </a:endParaRPr>
          </a:p>
          <a:p>
            <a:pPr lvl="0" algn="l">
              <a:defRPr sz="1800">
                <a:solidFill>
                  <a:srgbClr val="000000"/>
                </a:solidFill>
              </a:defRPr>
            </a:pPr>
            <a:endParaRPr sz="3600">
              <a:latin typeface="Helvetica Light"/>
              <a:ea typeface="Helvetica Light"/>
              <a:cs typeface="Helvetica Light"/>
              <a:sym typeface="Helvetica Light"/>
            </a:endParaRPr>
          </a:p>
          <a:p>
            <a:pPr lvl="0" marL="228600" indent="-228600" algn="l">
              <a:buSzPct val="65000"/>
              <a:buChar char="•"/>
              <a:defRPr sz="1800">
                <a:solidFill>
                  <a:srgbClr val="000000"/>
                </a:solidFill>
              </a:defRPr>
            </a:pPr>
            <a:r>
              <a:rPr sz="3600">
                <a:latin typeface="Helvetica Light"/>
                <a:ea typeface="Helvetica Light"/>
                <a:cs typeface="Helvetica Light"/>
                <a:sym typeface="Helvetica Light"/>
              </a:rPr>
              <a:t>can be 2-3 bp to Mb in size.</a:t>
            </a:r>
            <a:endParaRPr sz="3600">
              <a:latin typeface="Helvetica Light"/>
              <a:ea typeface="Helvetica Light"/>
              <a:cs typeface="Helvetica Light"/>
              <a:sym typeface="Helvetica Light"/>
            </a:endParaRPr>
          </a:p>
          <a:p>
            <a:pPr lvl="0" algn="l">
              <a:defRPr sz="1800">
                <a:solidFill>
                  <a:srgbClr val="000000"/>
                </a:solidFill>
              </a:defRPr>
            </a:pPr>
            <a:endParaRPr sz="3600">
              <a:latin typeface="Helvetica Light"/>
              <a:ea typeface="Helvetica Light"/>
              <a:cs typeface="Helvetica Light"/>
              <a:sym typeface="Helvetica Light"/>
            </a:endParaRPr>
          </a:p>
          <a:p>
            <a:pPr lvl="0" marL="228600" indent="-228600" algn="l">
              <a:buSzPct val="65000"/>
              <a:buChar char="•"/>
              <a:defRPr sz="1800">
                <a:solidFill>
                  <a:srgbClr val="000000"/>
                </a:solidFill>
              </a:defRPr>
            </a:pPr>
            <a:r>
              <a:rPr sz="3600">
                <a:latin typeface="Helvetica Light"/>
                <a:ea typeface="Helvetica Light"/>
                <a:cs typeface="Helvetica Light"/>
                <a:sym typeface="Helvetica Light"/>
              </a:rPr>
              <a:t>genes can segregate as CNVs.</a:t>
            </a:r>
          </a:p>
        </p:txBody>
      </p:sp>
      <p:sp>
        <p:nvSpPr>
          <p:cNvPr id="168" name="Shape 168"/>
          <p:cNvSpPr/>
          <p:nvPr/>
        </p:nvSpPr>
        <p:spPr>
          <a:xfrm>
            <a:off x="690356" y="8928099"/>
            <a:ext cx="603896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23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 lvl="0">
              <a:defRPr sz="1800"/>
            </a:pPr>
            <a:r>
              <a:rPr sz="2300"/>
              <a:t>Maize, Arabidopsis, Rice, Sorghum, Soybean</a:t>
            </a:r>
          </a:p>
        </p:txBody>
      </p:sp>
    </p:spTree>
  </p:cSld>
  <p:clrMapOvr>
    <a:masterClrMapping/>
  </p:clrMapOvr>
  <p:transition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7200">
                <a:solidFill>
                  <a:srgbClr val="535353"/>
                </a:solidFill>
              </a:rPr>
              <a:t>cnv</a:t>
            </a:r>
            <a:r>
              <a:rPr sz="7200">
                <a:solidFill>
                  <a:srgbClr val="535353"/>
                </a:solidFill>
              </a:rPr>
              <a:t>s</a:t>
            </a:r>
          </a:p>
        </p:txBody>
      </p:sp>
      <p:sp>
        <p:nvSpPr>
          <p:cNvPr id="171" name="Shape 171"/>
          <p:cNvSpPr/>
          <p:nvPr/>
        </p:nvSpPr>
        <p:spPr>
          <a:xfrm>
            <a:off x="1235176" y="8483600"/>
            <a:ext cx="10932214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marL="228600" indent="-228600" algn="l">
              <a:buSzPct val="65000"/>
              <a:buChar char="•"/>
              <a:defRPr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 lvl="0">
              <a:defRPr sz="1800"/>
            </a:pPr>
            <a:r>
              <a:rPr sz="3600"/>
              <a:t> CNVs can impact phenotype.</a:t>
            </a:r>
            <a:endParaRPr sz="3600"/>
          </a:p>
        </p:txBody>
      </p:sp>
      <p:graphicFrame>
        <p:nvGraphicFramePr>
          <p:cNvPr id="172" name="Table 172"/>
          <p:cNvGraphicFramePr/>
          <p:nvPr/>
        </p:nvGraphicFramePr>
        <p:xfrm>
          <a:off x="1270000" y="2349500"/>
          <a:ext cx="10464800" cy="5715000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2616200"/>
                <a:gridCol w="2616200"/>
                <a:gridCol w="2616200"/>
                <a:gridCol w="2616200"/>
              </a:tblGrid>
              <a:tr h="1143000"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b="1" sz="26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rPr>
                        <a:t>species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b="1" sz="26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rPr>
                        <a:t>gene(s)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b="1" sz="26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rPr>
                        <a:t>phenotype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b="1" sz="26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rPr>
                        <a:t>reference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6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rPr>
                        <a:t>wheat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i="1" sz="26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rPr>
                        <a:t>Vrn-A1</a:t>
                      </a:r>
                      <a:r>
                        <a:rPr sz="26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rPr>
                        <a:t>, </a:t>
                      </a:r>
                      <a:r>
                        <a:rPr i="1" sz="26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rPr>
                        <a:t>Ppd-B1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6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rPr>
                        <a:t>flowering time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6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rPr>
                        <a:t>Diaz et al., 2012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3E5E8"/>
                    </a:solidFill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lvl="0" defTabSz="914400">
                        <a:defRPr sz="2600">
                          <a:solidFill>
                            <a:srgbClr val="000000"/>
                          </a:solidFill>
                          <a:latin typeface="Helvetica Light"/>
                          <a:ea typeface="Helvetica Light"/>
                          <a:cs typeface="Helvetica Light"/>
                          <a:sym typeface="Helvetica Light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i="1" sz="26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rPr>
                        <a:t>Rht-D1b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6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rPr>
                        <a:t>dwarf phenotype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6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rPr>
                        <a:t>Li et al., 2012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6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rPr>
                        <a:t>soybean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i="1" sz="26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rPr>
                        <a:t>rhg1-b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6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rPr>
                        <a:t>nematode resistance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6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rPr>
                        <a:t>Cook et al., 2012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3E5E8"/>
                    </a:solidFill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6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rPr>
                        <a:t>cucumber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6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rPr>
                        <a:t>31 kb deletion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6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rPr>
                        <a:t>sex determination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6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rPr>
                        <a:t>Zhang et al., 2015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pic>
        <p:nvPicPr>
          <p:cNvPr id="175" name="MexMap.pdf"/>
          <p:cNvPicPr/>
          <p:nvPr/>
        </p:nvPicPr>
        <p:blipFill>
          <a:blip r:embed="rId2">
            <a:extLst/>
          </a:blip>
          <a:srcRect l="17533" t="0" r="18692" b="0"/>
          <a:stretch>
            <a:fillRect/>
          </a:stretch>
        </p:blipFill>
        <p:spPr>
          <a:xfrm>
            <a:off x="42465" y="2768004"/>
            <a:ext cx="6191398" cy="5970380"/>
          </a:xfrm>
          <a:prstGeom prst="rect">
            <a:avLst/>
          </a:prstGeom>
          <a:ln w="12700">
            <a:miter lim="400000"/>
          </a:ln>
        </p:spPr>
      </p:pic>
      <p:sp>
        <p:nvSpPr>
          <p:cNvPr id="176" name="Shape 176"/>
          <p:cNvSpPr/>
          <p:nvPr/>
        </p:nvSpPr>
        <p:spPr>
          <a:xfrm>
            <a:off x="6710705" y="2617469"/>
            <a:ext cx="5666343" cy="2613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lvl="0" marL="228600" indent="-228600" algn="l">
              <a:lnSpc>
                <a:spcPct val="120000"/>
              </a:lnSpc>
              <a:buSzPct val="100000"/>
              <a:buChar char="•"/>
              <a:defRPr sz="1800">
                <a:solidFill>
                  <a:srgbClr val="000000"/>
                </a:solidFill>
              </a:defRPr>
            </a:pPr>
            <a:r>
              <a:rPr sz="3600">
                <a:latin typeface="Helvetica Light"/>
                <a:ea typeface="Helvetica Light"/>
                <a:cs typeface="Helvetica Light"/>
                <a:sym typeface="Helvetica Light"/>
              </a:rPr>
              <a:t> 19, individuals near Palmar Chico, Mexico</a:t>
            </a:r>
            <a:endParaRPr sz="3600">
              <a:latin typeface="Helvetica Light"/>
              <a:ea typeface="Helvetica Light"/>
              <a:cs typeface="Helvetica Light"/>
              <a:sym typeface="Helvetica Light"/>
            </a:endParaRPr>
          </a:p>
          <a:p>
            <a:pPr lvl="0" marL="228600" indent="-228600" algn="l">
              <a:lnSpc>
                <a:spcPct val="120000"/>
              </a:lnSpc>
              <a:buSzPct val="100000"/>
              <a:buChar char="•"/>
              <a:defRPr sz="1800">
                <a:solidFill>
                  <a:srgbClr val="000000"/>
                </a:solidFill>
              </a:defRPr>
            </a:pPr>
            <a:r>
              <a:rPr sz="3600">
                <a:latin typeface="Helvetica Light"/>
                <a:ea typeface="Helvetica Light"/>
                <a:cs typeface="Helvetica Light"/>
                <a:sym typeface="Helvetica Light"/>
              </a:rPr>
              <a:t> </a:t>
            </a:r>
            <a:r>
              <a:rPr i="1" sz="3600">
                <a:latin typeface="Helvetica Light"/>
                <a:ea typeface="Helvetica Light"/>
                <a:cs typeface="Helvetica Light"/>
                <a:sym typeface="Helvetica Light"/>
              </a:rPr>
              <a:t>Ne</a:t>
            </a:r>
            <a:r>
              <a:rPr sz="3600">
                <a:latin typeface="Helvetica Light"/>
                <a:ea typeface="Helvetica Light"/>
                <a:cs typeface="Helvetica Light"/>
                <a:sym typeface="Helvetica Light"/>
              </a:rPr>
              <a:t> ~ 1,000,000</a:t>
            </a:r>
            <a:endParaRPr sz="3600">
              <a:latin typeface="Helvetica Light"/>
              <a:ea typeface="Helvetica Light"/>
              <a:cs typeface="Helvetica Light"/>
              <a:sym typeface="Helvetica Light"/>
            </a:endParaRPr>
          </a:p>
          <a:p>
            <a:pPr lvl="0" marL="228600" indent="-228600" algn="l">
              <a:lnSpc>
                <a:spcPct val="120000"/>
              </a:lnSpc>
              <a:buSzPct val="100000"/>
              <a:buChar char="•"/>
              <a:defRPr sz="1800">
                <a:solidFill>
                  <a:srgbClr val="000000"/>
                </a:solidFill>
              </a:defRPr>
            </a:pPr>
            <a:r>
              <a:rPr sz="3600">
                <a:latin typeface="Helvetica Light"/>
                <a:ea typeface="Helvetica Light"/>
                <a:cs typeface="Helvetica Light"/>
                <a:sym typeface="Helvetica Light"/>
              </a:rPr>
              <a:t> 25-30 x WGS</a:t>
            </a:r>
          </a:p>
        </p:txBody>
      </p:sp>
      <p:pic>
        <p:nvPicPr>
          <p:cNvPr id="177" name="coeF.jpg"/>
          <p:cNvPicPr/>
          <p:nvPr/>
        </p:nvPicPr>
        <p:blipFill>
          <a:blip r:embed="rId3">
            <a:extLst/>
          </a:blip>
          <a:srcRect l="8424" t="13765" r="20795" b="0"/>
          <a:stretch>
            <a:fillRect/>
          </a:stretch>
        </p:blipFill>
        <p:spPr>
          <a:xfrm>
            <a:off x="6583560" y="5296544"/>
            <a:ext cx="4830385" cy="362224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7200">
                <a:solidFill>
                  <a:srgbClr val="535353"/>
                </a:solidFill>
              </a:rPr>
              <a:t>cnv calling pipeline</a:t>
            </a:r>
          </a:p>
        </p:txBody>
      </p:sp>
      <p:sp>
        <p:nvSpPr>
          <p:cNvPr id="180" name="Shape 180"/>
          <p:cNvSpPr/>
          <p:nvPr>
            <p:ph type="body" idx="1"/>
          </p:nvPr>
        </p:nvSpPr>
        <p:spPr>
          <a:xfrm>
            <a:off x="254000" y="2730500"/>
            <a:ext cx="5787182" cy="62992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535353"/>
                </a:solidFill>
              </a:rPr>
              <a:t>coverage over 1000 bp windows</a:t>
            </a:r>
            <a:endParaRPr sz="4600">
              <a:solidFill>
                <a:srgbClr val="535353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535353"/>
                </a:solidFill>
              </a:rPr>
              <a:t>compare sample to B73 reference</a:t>
            </a:r>
            <a:endParaRPr sz="4600">
              <a:solidFill>
                <a:srgbClr val="535353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535353"/>
                </a:solidFill>
              </a:rPr>
              <a:t>outliers in distribution of called CNV</a:t>
            </a:r>
          </a:p>
        </p:txBody>
      </p:sp>
      <p:pic>
        <p:nvPicPr>
          <p:cNvPr id="181" name="exampleRatioDist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61778" y="3306981"/>
            <a:ext cx="6359613" cy="476971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7200">
                <a:solidFill>
                  <a:srgbClr val="535353"/>
                </a:solidFill>
              </a:rPr>
              <a:t>Biography</a:t>
            </a:r>
          </a:p>
        </p:txBody>
      </p:sp>
      <p:pic>
        <p:nvPicPr>
          <p:cNvPr id="40" name="image3.jpe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222988" y="7231247"/>
            <a:ext cx="2718658" cy="1812440"/>
          </a:xfrm>
          <a:prstGeom prst="rect">
            <a:avLst/>
          </a:prstGeom>
          <a:ln w="12700">
            <a:miter lim="400000"/>
          </a:ln>
        </p:spPr>
      </p:pic>
      <p:pic>
        <p:nvPicPr>
          <p:cNvPr id="41" name="image4.jpe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38375" y="4749800"/>
            <a:ext cx="3241773" cy="2159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2" name="image5.jpe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24458" y="2974606"/>
            <a:ext cx="3787817" cy="1916636"/>
          </a:xfrm>
          <a:prstGeom prst="rect">
            <a:avLst/>
          </a:prstGeom>
          <a:ln w="12700">
            <a:miter lim="400000"/>
          </a:ln>
        </p:spPr>
      </p:pic>
      <p:pic>
        <p:nvPicPr>
          <p:cNvPr id="43" name="image6.jpe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28687" y="4677014"/>
            <a:ext cx="2435359" cy="1567973"/>
          </a:xfrm>
          <a:prstGeom prst="rect">
            <a:avLst/>
          </a:prstGeom>
          <a:ln w="12700">
            <a:miter lim="400000"/>
          </a:ln>
        </p:spPr>
      </p:pic>
      <p:pic>
        <p:nvPicPr>
          <p:cNvPr id="44" name="image7.gif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859141" y="4281289"/>
            <a:ext cx="1929448" cy="1064523"/>
          </a:xfrm>
          <a:prstGeom prst="rect">
            <a:avLst/>
          </a:prstGeom>
          <a:ln w="12700">
            <a:miter lim="400000"/>
          </a:ln>
        </p:spPr>
      </p:pic>
      <p:pic>
        <p:nvPicPr>
          <p:cNvPr id="45" name="image8.jpeg"/>
          <p:cNvPicPr/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9103406" y="3604497"/>
            <a:ext cx="3294623" cy="2159002"/>
          </a:xfrm>
          <a:prstGeom prst="rect">
            <a:avLst/>
          </a:prstGeom>
          <a:ln w="12700">
            <a:miter lim="400000"/>
          </a:ln>
        </p:spPr>
      </p:pic>
      <p:pic>
        <p:nvPicPr>
          <p:cNvPr id="46" name="image9.jpeg"/>
          <p:cNvPicPr/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7170687" y="2652890"/>
            <a:ext cx="2678512" cy="2678510"/>
          </a:xfrm>
          <a:prstGeom prst="rect">
            <a:avLst/>
          </a:prstGeom>
          <a:ln w="12700">
            <a:miter lim="400000"/>
          </a:ln>
        </p:spPr>
      </p:pic>
      <p:pic>
        <p:nvPicPr>
          <p:cNvPr id="47" name="image10.jpeg"/>
          <p:cNvPicPr/>
          <p:nvPr/>
        </p:nvPicPr>
        <p:blipFill>
          <a:blip r:embed="rId9">
            <a:extLst/>
          </a:blip>
          <a:srcRect l="0" t="29326" r="0" b="29326"/>
          <a:stretch>
            <a:fillRect/>
          </a:stretch>
        </p:blipFill>
        <p:spPr>
          <a:xfrm>
            <a:off x="5678041" y="6537266"/>
            <a:ext cx="3071599" cy="1270002"/>
          </a:xfrm>
          <a:prstGeom prst="rect">
            <a:avLst/>
          </a:prstGeom>
          <a:ln w="12700">
            <a:miter lim="400000"/>
          </a:ln>
        </p:spPr>
      </p:pic>
      <p:pic>
        <p:nvPicPr>
          <p:cNvPr id="48" name="image11.jpeg"/>
          <p:cNvPicPr/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1027346" y="5978547"/>
            <a:ext cx="1438040" cy="1916637"/>
          </a:xfrm>
          <a:prstGeom prst="rect">
            <a:avLst/>
          </a:prstGeom>
          <a:ln w="12700">
            <a:miter lim="400000"/>
          </a:ln>
        </p:spPr>
      </p:pic>
      <p:pic>
        <p:nvPicPr>
          <p:cNvPr id="49" name="image2.jpeg"/>
          <p:cNvPicPr/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8896022" y="5017175"/>
            <a:ext cx="1929447" cy="1286300"/>
          </a:xfrm>
          <a:prstGeom prst="rect">
            <a:avLst/>
          </a:prstGeom>
          <a:ln w="12700">
            <a:miter lim="400000"/>
          </a:ln>
        </p:spPr>
      </p:pic>
      <p:pic>
        <p:nvPicPr>
          <p:cNvPr id="50" name="image12.jpeg"/>
          <p:cNvPicPr/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5912894" y="7907732"/>
            <a:ext cx="2231505" cy="111575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7200">
                <a:solidFill>
                  <a:srgbClr val="535353"/>
                </a:solidFill>
              </a:rPr>
              <a:t>PolyPloid crops</a:t>
            </a:r>
          </a:p>
        </p:txBody>
      </p:sp>
      <p:sp>
        <p:nvSpPr>
          <p:cNvPr id="53" name="Shape 53"/>
          <p:cNvSpPr/>
          <p:nvPr>
            <p:ph type="body" idx="1"/>
          </p:nvPr>
        </p:nvSpPr>
        <p:spPr>
          <a:xfrm>
            <a:off x="1043118" y="2882900"/>
            <a:ext cx="3882529" cy="62865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  <p:pic>
        <p:nvPicPr>
          <p:cNvPr id="54" name="image14.jpeg"/>
          <p:cNvPicPr/>
          <p:nvPr/>
        </p:nvPicPr>
        <p:blipFill>
          <a:blip r:embed="rId2">
            <a:extLst/>
          </a:blip>
          <a:srcRect l="29685" t="0" r="0" b="0"/>
          <a:stretch>
            <a:fillRect/>
          </a:stretch>
        </p:blipFill>
        <p:spPr>
          <a:xfrm>
            <a:off x="9704018" y="2877392"/>
            <a:ext cx="2582818" cy="2387602"/>
          </a:xfrm>
          <a:prstGeom prst="rect">
            <a:avLst/>
          </a:prstGeom>
          <a:ln w="12700">
            <a:miter lim="400000"/>
          </a:ln>
        </p:spPr>
      </p:pic>
      <p:pic>
        <p:nvPicPr>
          <p:cNvPr id="55" name="image15.jpe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902083" y="5775176"/>
            <a:ext cx="2794002" cy="2527302"/>
          </a:xfrm>
          <a:prstGeom prst="rect">
            <a:avLst/>
          </a:prstGeom>
          <a:ln w="12700">
            <a:miter lim="400000"/>
          </a:ln>
        </p:spPr>
      </p:pic>
      <p:pic>
        <p:nvPicPr>
          <p:cNvPr id="56" name="image16.jpe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209711" y="2877392"/>
            <a:ext cx="3175002" cy="2387602"/>
          </a:xfrm>
          <a:prstGeom prst="rect">
            <a:avLst/>
          </a:prstGeom>
          <a:ln w="12700">
            <a:miter lim="400000"/>
          </a:ln>
        </p:spPr>
      </p:pic>
      <p:pic>
        <p:nvPicPr>
          <p:cNvPr id="57" name="image17.jpe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244036" y="2878980"/>
            <a:ext cx="2794002" cy="1995093"/>
          </a:xfrm>
          <a:prstGeom prst="rect">
            <a:avLst/>
          </a:prstGeom>
          <a:ln w="12700">
            <a:miter lim="400000"/>
          </a:ln>
        </p:spPr>
      </p:pic>
      <p:pic>
        <p:nvPicPr>
          <p:cNvPr id="58" name="image18.jpeg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735534" y="5067806"/>
            <a:ext cx="2025088" cy="3249633"/>
          </a:xfrm>
          <a:prstGeom prst="rect">
            <a:avLst/>
          </a:prstGeom>
          <a:ln w="12700">
            <a:miter lim="400000"/>
          </a:ln>
        </p:spPr>
      </p:pic>
      <p:pic>
        <p:nvPicPr>
          <p:cNvPr id="59" name="image19.jpeg"/>
          <p:cNvPicPr/>
          <p:nvPr/>
        </p:nvPicPr>
        <p:blipFill>
          <a:blip r:embed="rId7">
            <a:extLst/>
          </a:blip>
          <a:srcRect l="0" t="0" r="54590" b="0"/>
          <a:stretch>
            <a:fillRect/>
          </a:stretch>
        </p:blipFill>
        <p:spPr>
          <a:xfrm>
            <a:off x="2974609" y="5967957"/>
            <a:ext cx="1585914" cy="2324102"/>
          </a:xfrm>
          <a:prstGeom prst="rect">
            <a:avLst/>
          </a:prstGeom>
          <a:ln w="12700">
            <a:miter lim="400000"/>
          </a:ln>
        </p:spPr>
      </p:pic>
      <p:pic>
        <p:nvPicPr>
          <p:cNvPr id="60" name="image20.jpeg"/>
          <p:cNvPicPr/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717919" y="2878980"/>
            <a:ext cx="2265547" cy="1995093"/>
          </a:xfrm>
          <a:prstGeom prst="rect">
            <a:avLst/>
          </a:prstGeom>
          <a:ln w="12700">
            <a:miter lim="400000"/>
          </a:ln>
        </p:spPr>
      </p:pic>
      <p:pic>
        <p:nvPicPr>
          <p:cNvPr id="61" name="image21.jpeg"/>
          <p:cNvPicPr/>
          <p:nvPr/>
        </p:nvPicPr>
        <p:blipFill>
          <a:blip r:embed="rId9">
            <a:extLst/>
          </a:blip>
          <a:srcRect l="9462" t="33725" r="24106" b="25333"/>
          <a:stretch>
            <a:fillRect/>
          </a:stretch>
        </p:blipFill>
        <p:spPr>
          <a:xfrm>
            <a:off x="9927171" y="6147153"/>
            <a:ext cx="2328361" cy="2159144"/>
          </a:xfrm>
          <a:prstGeom prst="rect">
            <a:avLst/>
          </a:prstGeom>
          <a:ln w="12700">
            <a:miter lim="400000"/>
          </a:ln>
        </p:spPr>
      </p:pic>
      <p:pic>
        <p:nvPicPr>
          <p:cNvPr id="62" name="image22.jpeg"/>
          <p:cNvPicPr/>
          <p:nvPr/>
        </p:nvPicPr>
        <p:blipFill>
          <a:blip r:embed="rId10">
            <a:extLst/>
          </a:blip>
          <a:srcRect l="0" t="0" r="17252" b="0"/>
          <a:stretch>
            <a:fillRect/>
          </a:stretch>
        </p:blipFill>
        <p:spPr>
          <a:xfrm>
            <a:off x="4767889" y="6754829"/>
            <a:ext cx="1926730" cy="155231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7200">
                <a:solidFill>
                  <a:srgbClr val="535353"/>
                </a:solidFill>
              </a:rPr>
              <a:t>the dark secret of the angiosperms</a:t>
            </a:r>
          </a:p>
        </p:txBody>
      </p:sp>
      <p:sp>
        <p:nvSpPr>
          <p:cNvPr id="65" name="Shape 65"/>
          <p:cNvSpPr/>
          <p:nvPr>
            <p:ph type="body" idx="1"/>
          </p:nvPr>
        </p:nvSpPr>
        <p:spPr>
          <a:xfrm>
            <a:off x="952500" y="2603500"/>
            <a:ext cx="5189836" cy="6286500"/>
          </a:xfrm>
          <a:prstGeom prst="rect">
            <a:avLst/>
          </a:prstGeom>
        </p:spPr>
        <p:txBody>
          <a:bodyPr/>
          <a:lstStyle/>
          <a:p>
            <a:pPr lvl="0" marL="889000" indent="-889000">
              <a:lnSpc>
                <a:spcPct val="100000"/>
              </a:lnSpc>
              <a:spcBef>
                <a:spcPts val="4200"/>
              </a:spcBef>
              <a:buSzPct val="75000"/>
              <a:defRPr sz="1800">
                <a:solidFill>
                  <a:srgbClr val="000000"/>
                </a:solidFill>
              </a:defRPr>
            </a:pPr>
            <a:r>
              <a:rPr sz="3600">
                <a:latin typeface="Helvetica Light"/>
                <a:ea typeface="Helvetica Light"/>
                <a:cs typeface="Helvetica Light"/>
                <a:sym typeface="Helvetica Light"/>
              </a:rPr>
              <a:t>Model “diploid” with </a:t>
            </a:r>
            <a:r>
              <a:rPr i="1" sz="3600">
                <a:latin typeface="Helvetica Light"/>
                <a:ea typeface="Helvetica Light"/>
                <a:cs typeface="Helvetica Light"/>
                <a:sym typeface="Helvetica Light"/>
              </a:rPr>
              <a:t>n</a:t>
            </a:r>
            <a:r>
              <a:rPr sz="3600">
                <a:latin typeface="Helvetica Light"/>
                <a:ea typeface="Helvetica Light"/>
                <a:cs typeface="Helvetica Light"/>
                <a:sym typeface="Helvetica Light"/>
              </a:rPr>
              <a:t>= 5</a:t>
            </a:r>
            <a:endParaRPr>
              <a:latin typeface="Helvetica Light"/>
              <a:ea typeface="Helvetica Light"/>
              <a:cs typeface="Helvetica Light"/>
              <a:sym typeface="Helvetica Light"/>
            </a:endParaRPr>
          </a:p>
          <a:p>
            <a:pPr lvl="0" marL="889000" indent="-889000">
              <a:lnSpc>
                <a:spcPct val="100000"/>
              </a:lnSpc>
              <a:spcBef>
                <a:spcPts val="4200"/>
              </a:spcBef>
              <a:buSzPct val="75000"/>
              <a:defRPr sz="1800">
                <a:solidFill>
                  <a:srgbClr val="000000"/>
                </a:solidFill>
              </a:defRPr>
            </a:pPr>
            <a:r>
              <a:rPr sz="3600">
                <a:latin typeface="Helvetica Light"/>
                <a:ea typeface="Helvetica Light"/>
                <a:cs typeface="Helvetica Light"/>
                <a:sym typeface="Helvetica Light"/>
              </a:rPr>
              <a:t>comparative genomics reveals α and β </a:t>
            </a:r>
            <a:r>
              <a:rPr sz="3600">
                <a:latin typeface="Helvetica Light"/>
                <a:ea typeface="Helvetica Light"/>
                <a:cs typeface="Helvetica Light"/>
                <a:sym typeface="Helvetica Light"/>
              </a:rPr>
              <a:t>WGD</a:t>
            </a:r>
            <a:r>
              <a:rPr sz="3600">
                <a:latin typeface="Helvetica Light"/>
                <a:ea typeface="Helvetica Light"/>
                <a:cs typeface="Helvetica Light"/>
                <a:sym typeface="Helvetica Light"/>
              </a:rPr>
              <a:t> events</a:t>
            </a:r>
          </a:p>
        </p:txBody>
      </p:sp>
      <p:pic>
        <p:nvPicPr>
          <p:cNvPr id="66" name="image23.jpe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27142" y="2838450"/>
            <a:ext cx="2984502" cy="5816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image24.ti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17431" y="2815215"/>
            <a:ext cx="4892523" cy="6235400"/>
          </a:xfrm>
          <a:prstGeom prst="rect">
            <a:avLst/>
          </a:prstGeom>
          <a:ln w="12700">
            <a:miter lim="400000"/>
          </a:ln>
        </p:spPr>
      </p:pic>
      <p:sp>
        <p:nvSpPr>
          <p:cNvPr id="69" name="Shape 69"/>
          <p:cNvSpPr/>
          <p:nvPr/>
        </p:nvSpPr>
        <p:spPr>
          <a:xfrm>
            <a:off x="4017431" y="8864351"/>
            <a:ext cx="4155625" cy="583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 lvl="0" algn="l">
              <a:spcBef>
                <a:spcPts val="4200"/>
              </a:spcBef>
              <a:defRPr sz="1800">
                <a:solidFill>
                  <a:srgbClr val="000000"/>
                </a:solidFill>
              </a:defRPr>
            </a:pPr>
            <a:r>
              <a:rPr sz="1500">
                <a:latin typeface="Helvetica Light"/>
                <a:ea typeface="Helvetica Light"/>
                <a:cs typeface="Helvetica Light"/>
                <a:sym typeface="Helvetica Light"/>
              </a:rPr>
              <a:t>Schn</a:t>
            </a:r>
            <a:r>
              <a:rPr sz="1500">
                <a:latin typeface="Helvetica Light"/>
                <a:ea typeface="Helvetica Light"/>
                <a:cs typeface="Helvetica Light"/>
                <a:sym typeface="Helvetica Light"/>
              </a:rPr>
              <a:t>a</a:t>
            </a:r>
            <a:r>
              <a:rPr sz="1500">
                <a:latin typeface="Helvetica Light"/>
                <a:ea typeface="Helvetica Light"/>
                <a:cs typeface="Helvetica Light"/>
                <a:sym typeface="Helvetica Light"/>
              </a:rPr>
              <a:t>ble </a:t>
            </a:r>
            <a:r>
              <a:rPr i="1" sz="1500">
                <a:latin typeface="Helvetica Light"/>
                <a:ea typeface="Helvetica Light"/>
                <a:cs typeface="Helvetica Light"/>
                <a:sym typeface="Helvetica Light"/>
              </a:rPr>
              <a:t>et al</a:t>
            </a:r>
            <a:r>
              <a:rPr sz="1500">
                <a:latin typeface="Helvetica Light"/>
                <a:ea typeface="Helvetica Light"/>
                <a:cs typeface="Helvetica Light"/>
                <a:sym typeface="Helvetica Light"/>
              </a:rPr>
              <a:t>., 2011 </a:t>
            </a:r>
            <a:r>
              <a:rPr i="1" sz="1500">
                <a:latin typeface="Helvetica Light"/>
                <a:ea typeface="Helvetica Light"/>
                <a:cs typeface="Helvetica Light"/>
                <a:sym typeface="Helvetica Light"/>
              </a:rPr>
              <a:t>PNAS</a:t>
            </a:r>
          </a:p>
        </p:txBody>
      </p:sp>
      <p:sp>
        <p:nvSpPr>
          <p:cNvPr id="70" name="Shape 7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7200">
                <a:solidFill>
                  <a:srgbClr val="535353"/>
                </a:solidFill>
              </a:rPr>
              <a:t>the dark secret of the angiosperms</a:t>
            </a:r>
          </a:p>
        </p:txBody>
      </p:sp>
    </p:spTree>
  </p:cSld>
  <p:clrMapOvr>
    <a:masterClrMapping/>
  </p:clrMapOvr>
  <p:transition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/>
          <p:nvPr>
            <p:ph type="body" idx="1"/>
          </p:nvPr>
        </p:nvSpPr>
        <p:spPr>
          <a:xfrm>
            <a:off x="2654299" y="8470900"/>
            <a:ext cx="6290670" cy="1523704"/>
          </a:xfrm>
          <a:prstGeom prst="rect">
            <a:avLst/>
          </a:prstGeom>
        </p:spPr>
        <p:txBody>
          <a:bodyPr/>
          <a:lstStyle/>
          <a:p>
            <a:pPr lvl="0" marL="0" indent="0">
              <a:lnSpc>
                <a:spcPct val="100000"/>
              </a:lnSpc>
              <a:spcBef>
                <a:spcPts val="4200"/>
              </a:spcBef>
              <a:buSzTx/>
              <a:buNone/>
              <a:defRPr sz="1800">
                <a:solidFill>
                  <a:srgbClr val="000000"/>
                </a:solidFill>
              </a:defRPr>
            </a:pPr>
            <a:r>
              <a:rPr sz="1700">
                <a:latin typeface="Helvetica Light"/>
                <a:ea typeface="Helvetica Light"/>
                <a:cs typeface="Helvetica Light"/>
                <a:sym typeface="Helvetica Light"/>
              </a:rPr>
              <a:t>Renny-Byfield and Wendel, </a:t>
            </a:r>
            <a:r>
              <a:rPr i="1" sz="1700">
                <a:latin typeface="Helvetica Light"/>
                <a:ea typeface="Helvetica Light"/>
                <a:cs typeface="Helvetica Light"/>
                <a:sym typeface="Helvetica Light"/>
              </a:rPr>
              <a:t>American Journal of Botany</a:t>
            </a:r>
            <a:r>
              <a:rPr sz="1700">
                <a:latin typeface="Helvetica Light"/>
                <a:ea typeface="Helvetica Light"/>
                <a:cs typeface="Helvetica Light"/>
                <a:sym typeface="Helvetica Light"/>
              </a:rPr>
              <a:t>, 2014</a:t>
            </a:r>
          </a:p>
        </p:txBody>
      </p:sp>
      <p:pic>
        <p:nvPicPr>
          <p:cNvPr id="73" name="image25.ti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68016" y="2708572"/>
            <a:ext cx="7183209" cy="6286502"/>
          </a:xfrm>
          <a:prstGeom prst="rect">
            <a:avLst/>
          </a:prstGeom>
          <a:ln w="12700">
            <a:miter lim="400000"/>
          </a:ln>
        </p:spPr>
      </p:pic>
      <p:sp>
        <p:nvSpPr>
          <p:cNvPr id="74" name="Shape 7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7200">
                <a:solidFill>
                  <a:srgbClr val="535353"/>
                </a:solidFill>
              </a:rPr>
              <a:t>the dark secret of the angiosperms</a:t>
            </a:r>
          </a:p>
        </p:txBody>
      </p:sp>
    </p:spTree>
  </p:cSld>
  <p:clrMapOvr>
    <a:masterClrMapping/>
  </p:clrMapOvr>
  <p:transition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7200">
                <a:solidFill>
                  <a:srgbClr val="535353"/>
                </a:solidFill>
              </a:rPr>
              <a:t>Whole genome duplication</a:t>
            </a:r>
          </a:p>
        </p:txBody>
      </p:sp>
      <p:pic>
        <p:nvPicPr>
          <p:cNvPr id="77" name="image26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1787" y="3644819"/>
            <a:ext cx="5666203" cy="3399723"/>
          </a:xfrm>
          <a:prstGeom prst="rect">
            <a:avLst/>
          </a:prstGeom>
          <a:ln w="12700">
            <a:miter lim="400000"/>
          </a:ln>
        </p:spPr>
      </p:pic>
      <p:pic>
        <p:nvPicPr>
          <p:cNvPr id="78" name="image27.ti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965287" y="3644819"/>
            <a:ext cx="5666204" cy="3399723"/>
          </a:xfrm>
          <a:prstGeom prst="rect">
            <a:avLst/>
          </a:prstGeom>
          <a:ln w="12700">
            <a:miter lim="400000"/>
          </a:ln>
        </p:spPr>
      </p:pic>
      <p:sp>
        <p:nvSpPr>
          <p:cNvPr id="79" name="Shape 79"/>
          <p:cNvSpPr/>
          <p:nvPr/>
        </p:nvSpPr>
        <p:spPr>
          <a:xfrm>
            <a:off x="1542744" y="7467679"/>
            <a:ext cx="316291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 lvl="0">
              <a:defRPr sz="1800"/>
            </a:pPr>
            <a:r>
              <a:rPr sz="3600"/>
              <a:t>Autopolyploidy</a:t>
            </a:r>
          </a:p>
        </p:txBody>
      </p:sp>
      <p:sp>
        <p:nvSpPr>
          <p:cNvPr id="80" name="Shape 80"/>
          <p:cNvSpPr/>
          <p:nvPr/>
        </p:nvSpPr>
        <p:spPr>
          <a:xfrm>
            <a:off x="8058098" y="7467679"/>
            <a:ext cx="2984603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 lvl="0">
              <a:defRPr sz="1800"/>
            </a:pPr>
            <a:r>
              <a:rPr sz="3600"/>
              <a:t>Allopolyploidy</a:t>
            </a:r>
          </a:p>
        </p:txBody>
      </p:sp>
    </p:spTree>
  </p:cSld>
  <p:clrMapOvr>
    <a:masterClrMapping/>
  </p:clrMapOvr>
  <p:transition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7200">
                <a:solidFill>
                  <a:srgbClr val="535353"/>
                </a:solidFill>
              </a:rPr>
              <a:t>1. gene loss following wGd</a:t>
            </a:r>
          </a:p>
        </p:txBody>
      </p:sp>
      <p:pic>
        <p:nvPicPr>
          <p:cNvPr id="83" name="image45.jpg" descr="fractionation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72944" y="3013532"/>
            <a:ext cx="5677149" cy="5733136"/>
          </a:xfrm>
          <a:prstGeom prst="rect">
            <a:avLst/>
          </a:prstGeom>
          <a:ln w="12700">
            <a:miter lim="400000"/>
          </a:ln>
        </p:spPr>
      </p:pic>
      <p:sp>
        <p:nvSpPr>
          <p:cNvPr id="84" name="Shape 84"/>
          <p:cNvSpPr/>
          <p:nvPr/>
        </p:nvSpPr>
        <p:spPr>
          <a:xfrm>
            <a:off x="781989" y="8768339"/>
            <a:ext cx="3935731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2000">
                <a:latin typeface="Helvetica Light"/>
                <a:ea typeface="Helvetica Light"/>
                <a:cs typeface="Helvetica Light"/>
                <a:sym typeface="Helvetica Light"/>
              </a:rPr>
              <a:t>Ibarra-Laclette </a:t>
            </a:r>
            <a:r>
              <a:rPr i="1" sz="2000">
                <a:latin typeface="Helvetica Light"/>
                <a:ea typeface="Helvetica Light"/>
                <a:cs typeface="Helvetica Light"/>
                <a:sym typeface="Helvetica Light"/>
              </a:rPr>
              <a:t>et al</a:t>
            </a:r>
            <a:r>
              <a:rPr sz="2000">
                <a:latin typeface="Helvetica Light"/>
                <a:ea typeface="Helvetica Light"/>
                <a:cs typeface="Helvetica Light"/>
                <a:sym typeface="Helvetica Light"/>
              </a:rPr>
              <a:t>., </a:t>
            </a:r>
            <a:r>
              <a:rPr i="1" sz="2000">
                <a:latin typeface="Helvetica Light"/>
                <a:ea typeface="Helvetica Light"/>
                <a:cs typeface="Helvetica Light"/>
                <a:sym typeface="Helvetica Light"/>
              </a:rPr>
              <a:t>Nature</a:t>
            </a:r>
            <a:r>
              <a:rPr sz="2000">
                <a:latin typeface="Helvetica Light"/>
                <a:ea typeface="Helvetica Light"/>
                <a:cs typeface="Helvetica Light"/>
                <a:sym typeface="Helvetica Light"/>
              </a:rPr>
              <a:t> 2013</a:t>
            </a:r>
          </a:p>
        </p:txBody>
      </p:sp>
      <p:sp>
        <p:nvSpPr>
          <p:cNvPr id="85" name="Shape 85"/>
          <p:cNvSpPr/>
          <p:nvPr/>
        </p:nvSpPr>
        <p:spPr>
          <a:xfrm>
            <a:off x="7481020" y="3633847"/>
            <a:ext cx="5523780" cy="337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lvl="0" algn="l">
              <a:buSzPct val="100000"/>
              <a:buFont typeface="Arial"/>
              <a:buChar char="•"/>
              <a:defRPr sz="1800">
                <a:solidFill>
                  <a:srgbClr val="000000"/>
                </a:solidFill>
              </a:defRPr>
            </a:pPr>
            <a:r>
              <a:rPr sz="3600">
                <a:latin typeface="Helvetica Light"/>
                <a:ea typeface="Helvetica Light"/>
                <a:cs typeface="Helvetica Light"/>
                <a:sym typeface="Helvetica Light"/>
              </a:rPr>
              <a:t> All angiosperm lineages have </a:t>
            </a:r>
            <a:r>
              <a:rPr i="1" sz="3600">
                <a:latin typeface="Helvetica Light"/>
                <a:ea typeface="Helvetica Light"/>
                <a:cs typeface="Helvetica Light"/>
                <a:sym typeface="Helvetica Light"/>
              </a:rPr>
              <a:t>at least</a:t>
            </a:r>
            <a:r>
              <a:rPr sz="3600">
                <a:latin typeface="Helvetica Light"/>
                <a:ea typeface="Helvetica Light"/>
                <a:cs typeface="Helvetica Light"/>
                <a:sym typeface="Helvetica Light"/>
              </a:rPr>
              <a:t> one WGD in their ancestry</a:t>
            </a:r>
            <a:endParaRPr sz="3600">
              <a:latin typeface="Helvetica Light"/>
              <a:ea typeface="Helvetica Light"/>
              <a:cs typeface="Helvetica Light"/>
              <a:sym typeface="Helvetica Light"/>
            </a:endParaRPr>
          </a:p>
          <a:p>
            <a:pPr lvl="0" algn="l">
              <a:buSzPct val="100000"/>
              <a:buFont typeface="Arial"/>
              <a:buChar char="•"/>
              <a:defRPr sz="1800">
                <a:solidFill>
                  <a:srgbClr val="000000"/>
                </a:solidFill>
              </a:defRPr>
            </a:pPr>
            <a:endParaRPr sz="3600">
              <a:latin typeface="Helvetica Light"/>
              <a:ea typeface="Helvetica Light"/>
              <a:cs typeface="Helvetica Light"/>
              <a:sym typeface="Helvetica Light"/>
            </a:endParaRPr>
          </a:p>
          <a:p>
            <a:pPr lvl="0" algn="l">
              <a:buSzPct val="100000"/>
              <a:buFont typeface="Arial"/>
              <a:buChar char="•"/>
              <a:defRPr sz="1800">
                <a:solidFill>
                  <a:srgbClr val="000000"/>
                </a:solidFill>
              </a:defRPr>
            </a:pPr>
            <a:r>
              <a:rPr sz="3600">
                <a:latin typeface="Helvetica Light"/>
                <a:ea typeface="Helvetica Light"/>
                <a:cs typeface="Helvetica Light"/>
                <a:sym typeface="Helvetica Light"/>
              </a:rPr>
              <a:t>WGD followed by gene </a:t>
            </a:r>
            <a:endParaRPr sz="3600">
              <a:latin typeface="Helvetica Light"/>
              <a:ea typeface="Helvetica Light"/>
              <a:cs typeface="Helvetica Light"/>
              <a:sym typeface="Helvetica Light"/>
            </a:endParaRPr>
          </a:p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3600">
                <a:latin typeface="Helvetica Light"/>
                <a:ea typeface="Helvetica Light"/>
                <a:cs typeface="Helvetica Light"/>
                <a:sym typeface="Helvetica Light"/>
              </a:rPr>
              <a:t>loss is </a:t>
            </a:r>
            <a:r>
              <a:rPr i="1" sz="3600">
                <a:latin typeface="Helvetica Light"/>
                <a:ea typeface="Helvetica Light"/>
                <a:cs typeface="Helvetica Light"/>
                <a:sym typeface="Helvetica Light"/>
              </a:rPr>
              <a:t>cyclical</a:t>
            </a:r>
            <a:r>
              <a:rPr sz="3600">
                <a:latin typeface="Helvetica Light"/>
                <a:ea typeface="Helvetica Light"/>
                <a:cs typeface="Helvetica Light"/>
                <a:sym typeface="Helvetica Light"/>
              </a:rPr>
              <a:t>.</a:t>
            </a:r>
          </a:p>
        </p:txBody>
      </p:sp>
    </p:spTree>
  </p:cSld>
  <p:clrMapOvr>
    <a:masterClrMapping/>
  </p:clrMapOvr>
  <p:transition spd="med" advClick="1"/>
</p:sld>
</file>

<file path=ppt/theme/theme1.xml><?xml version="1.0" encoding="utf-8"?>
<a:theme xmlns:a="http://schemas.openxmlformats.org/drawingml/2006/main" xmlns:r="http://schemas.openxmlformats.org/officeDocument/2006/relationships" name="Showroom">
  <a:themeElements>
    <a:clrScheme name="Showroom">
      <a:dk1>
        <a:srgbClr val="535353"/>
      </a:dk1>
      <a:lt1>
        <a:srgbClr val="340053"/>
      </a:lt1>
      <a:dk2>
        <a:srgbClr val="5A5F5E"/>
      </a:dk2>
      <a:lt2>
        <a:srgbClr val="B4B4B4"/>
      </a:lt2>
      <a:accent1>
        <a:srgbClr val="78AAB3"/>
      </a:accent1>
      <a:accent2>
        <a:srgbClr val="9A9671"/>
      </a:accent2>
      <a:accent3>
        <a:srgbClr val="D9971A"/>
      </a:accent3>
      <a:accent4>
        <a:srgbClr val="D7620E"/>
      </a:accent4>
      <a:accent5>
        <a:srgbClr val="A61702"/>
      </a:accent5>
      <a:accent6>
        <a:srgbClr val="606B7E"/>
      </a:accent6>
      <a:hlink>
        <a:srgbClr val="0000FF"/>
      </a:hlink>
      <a:folHlink>
        <a:srgbClr val="FF00FF"/>
      </a:folHlink>
    </a:clrScheme>
    <a:fontScheme name="Showroom">
      <a:majorFont>
        <a:latin typeface="Gill Sans Light"/>
        <a:ea typeface="Gill Sans Light"/>
        <a:cs typeface="Gill Sans Light"/>
      </a:majorFont>
      <a:minorFont>
        <a:latin typeface="Gill Sans Light"/>
        <a:ea typeface="Gill Sans Light"/>
        <a:cs typeface="Gill Sans Light"/>
      </a:minorFont>
    </a:fontScheme>
    <a:fmtScheme name="Showroom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08785"/>
        </a:solidFill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5A5F5E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535353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Showroom">
  <a:themeElements>
    <a:clrScheme name="Showroom">
      <a:dk1>
        <a:srgbClr val="000000"/>
      </a:dk1>
      <a:lt1>
        <a:srgbClr val="FFFFFF"/>
      </a:lt1>
      <a:dk2>
        <a:srgbClr val="5A5F5E"/>
      </a:dk2>
      <a:lt2>
        <a:srgbClr val="B4B4B4"/>
      </a:lt2>
      <a:accent1>
        <a:srgbClr val="78AAB3"/>
      </a:accent1>
      <a:accent2>
        <a:srgbClr val="9A9671"/>
      </a:accent2>
      <a:accent3>
        <a:srgbClr val="D9971A"/>
      </a:accent3>
      <a:accent4>
        <a:srgbClr val="D7620E"/>
      </a:accent4>
      <a:accent5>
        <a:srgbClr val="A61702"/>
      </a:accent5>
      <a:accent6>
        <a:srgbClr val="606B7E"/>
      </a:accent6>
      <a:hlink>
        <a:srgbClr val="0000FF"/>
      </a:hlink>
      <a:folHlink>
        <a:srgbClr val="FF00FF"/>
      </a:folHlink>
    </a:clrScheme>
    <a:fontScheme name="Showroom">
      <a:majorFont>
        <a:latin typeface="Gill Sans Light"/>
        <a:ea typeface="Gill Sans Light"/>
        <a:cs typeface="Gill Sans Light"/>
      </a:majorFont>
      <a:minorFont>
        <a:latin typeface="Gill Sans Light"/>
        <a:ea typeface="Gill Sans Light"/>
        <a:cs typeface="Gill Sans Light"/>
      </a:minorFont>
    </a:fontScheme>
    <a:fmtScheme name="Showroom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08785"/>
        </a:solidFill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5A5F5E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535353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